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82" r:id="rId3"/>
    <p:sldId id="293" r:id="rId4"/>
    <p:sldId id="266" r:id="rId5"/>
    <p:sldId id="291" r:id="rId6"/>
    <p:sldId id="267" r:id="rId7"/>
    <p:sldId id="269" r:id="rId8"/>
    <p:sldId id="268" r:id="rId9"/>
    <p:sldId id="292" r:id="rId10"/>
    <p:sldId id="290" r:id="rId11"/>
    <p:sldId id="271" r:id="rId12"/>
    <p:sldId id="283" r:id="rId13"/>
    <p:sldId id="284" r:id="rId14"/>
    <p:sldId id="285" r:id="rId15"/>
    <p:sldId id="277" r:id="rId16"/>
    <p:sldId id="279" r:id="rId17"/>
    <p:sldId id="272" r:id="rId18"/>
    <p:sldId id="286" r:id="rId19"/>
    <p:sldId id="287" r:id="rId20"/>
    <p:sldId id="288"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85992" autoAdjust="0"/>
  </p:normalViewPr>
  <p:slideViewPr>
    <p:cSldViewPr snapToGrid="0">
      <p:cViewPr varScale="1">
        <p:scale>
          <a:sx n="85" d="100"/>
          <a:sy n="85" d="100"/>
        </p:scale>
        <p:origin x="12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C01B5-7C2E-4FCE-B149-9E0274A3F501}" type="datetimeFigureOut">
              <a:rPr lang="en-GB" smtClean="0"/>
              <a:t>02/03/2022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365D6-34D8-4CA6-A3A9-7CA39C38C106}" type="slidenum">
              <a:rPr lang="en-GB" smtClean="0"/>
              <a:t>‹#›</a:t>
            </a:fld>
            <a:endParaRPr lang="en-GB"/>
          </a:p>
        </p:txBody>
      </p:sp>
    </p:spTree>
    <p:extLst>
      <p:ext uri="{BB962C8B-B14F-4D97-AF65-F5344CB8AC3E}">
        <p14:creationId xmlns:p14="http://schemas.microsoft.com/office/powerpoint/2010/main" val="421166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for teachers</a:t>
            </a:r>
          </a:p>
        </p:txBody>
      </p:sp>
      <p:sp>
        <p:nvSpPr>
          <p:cNvPr id="4" name="Slide Number Placeholder 3"/>
          <p:cNvSpPr>
            <a:spLocks noGrp="1"/>
          </p:cNvSpPr>
          <p:nvPr>
            <p:ph type="sldNum" sz="quarter" idx="5"/>
          </p:nvPr>
        </p:nvSpPr>
        <p:spPr/>
        <p:txBody>
          <a:bodyPr/>
          <a:lstStyle/>
          <a:p>
            <a:fld id="{CF6365D6-34D8-4CA6-A3A9-7CA39C38C106}" type="slidenum">
              <a:rPr lang="en-GB" smtClean="0"/>
              <a:t>1</a:t>
            </a:fld>
            <a:endParaRPr lang="en-GB"/>
          </a:p>
        </p:txBody>
      </p:sp>
    </p:spTree>
    <p:extLst>
      <p:ext uri="{BB962C8B-B14F-4D97-AF65-F5344CB8AC3E}">
        <p14:creationId xmlns:p14="http://schemas.microsoft.com/office/powerpoint/2010/main" val="961051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Review : Why is there a statue of Millicent Fawcett outside Parliament? What is the link between voting and parliament? Discussion could go into role of MPs – who our local MP is useful to emphasise how we now have female MPs </a:t>
            </a:r>
          </a:p>
        </p:txBody>
      </p:sp>
      <p:sp>
        <p:nvSpPr>
          <p:cNvPr id="4" name="Slide Number Placeholder 3"/>
          <p:cNvSpPr>
            <a:spLocks noGrp="1"/>
          </p:cNvSpPr>
          <p:nvPr>
            <p:ph type="sldNum" sz="quarter" idx="5"/>
          </p:nvPr>
        </p:nvSpPr>
        <p:spPr/>
        <p:txBody>
          <a:bodyPr/>
          <a:lstStyle/>
          <a:p>
            <a:fld id="{CF6365D6-34D8-4CA6-A3A9-7CA39C38C106}" type="slidenum">
              <a:rPr lang="en-GB" smtClean="0"/>
              <a:t>14</a:t>
            </a:fld>
            <a:endParaRPr lang="en-GB"/>
          </a:p>
        </p:txBody>
      </p:sp>
    </p:spTree>
    <p:extLst>
      <p:ext uri="{BB962C8B-B14F-4D97-AF65-F5344CB8AC3E}">
        <p14:creationId xmlns:p14="http://schemas.microsoft.com/office/powerpoint/2010/main" val="101705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Activity 2 worksheet 1 handout or alternatively, students can log onto www.elizabethelmy.com and go to the ‘personal life’ section</a:t>
            </a:r>
          </a:p>
        </p:txBody>
      </p:sp>
      <p:sp>
        <p:nvSpPr>
          <p:cNvPr id="4" name="Slide Number Placeholder 3"/>
          <p:cNvSpPr>
            <a:spLocks noGrp="1"/>
          </p:cNvSpPr>
          <p:nvPr>
            <p:ph type="sldNum" sz="quarter" idx="5"/>
          </p:nvPr>
        </p:nvSpPr>
        <p:spPr/>
        <p:txBody>
          <a:bodyPr/>
          <a:lstStyle/>
          <a:p>
            <a:fld id="{CF6365D6-34D8-4CA6-A3A9-7CA39C38C106}" type="slidenum">
              <a:rPr lang="en-GB" smtClean="0"/>
              <a:t>15</a:t>
            </a:fld>
            <a:endParaRPr lang="en-GB"/>
          </a:p>
        </p:txBody>
      </p:sp>
    </p:spTree>
    <p:extLst>
      <p:ext uri="{BB962C8B-B14F-4D97-AF65-F5344CB8AC3E}">
        <p14:creationId xmlns:p14="http://schemas.microsoft.com/office/powerpoint/2010/main" val="887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Information on Elizabeth </a:t>
            </a:r>
          </a:p>
          <a:p>
            <a:endParaRPr lang="en-GB" dirty="0"/>
          </a:p>
          <a:p>
            <a:r>
              <a:rPr lang="en-GB" dirty="0"/>
              <a:t>Grammar check :</a:t>
            </a:r>
          </a:p>
          <a:p>
            <a:r>
              <a:rPr lang="en-GB" dirty="0"/>
              <a:t>1. What is an Activist ?  2.What does ‘She Campaigned...’mean   3.What is Equality?</a:t>
            </a:r>
          </a:p>
        </p:txBody>
      </p:sp>
      <p:sp>
        <p:nvSpPr>
          <p:cNvPr id="4" name="Slide Number Placeholder 3"/>
          <p:cNvSpPr>
            <a:spLocks noGrp="1"/>
          </p:cNvSpPr>
          <p:nvPr>
            <p:ph type="sldNum" sz="quarter" idx="5"/>
          </p:nvPr>
        </p:nvSpPr>
        <p:spPr/>
        <p:txBody>
          <a:bodyPr/>
          <a:lstStyle/>
          <a:p>
            <a:fld id="{CF6365D6-34D8-4CA6-A3A9-7CA39C38C106}" type="slidenum">
              <a:rPr lang="en-GB" smtClean="0"/>
              <a:t>18</a:t>
            </a:fld>
            <a:endParaRPr lang="en-GB"/>
          </a:p>
        </p:txBody>
      </p:sp>
    </p:spTree>
    <p:extLst>
      <p:ext uri="{BB962C8B-B14F-4D97-AF65-F5344CB8AC3E}">
        <p14:creationId xmlns:p14="http://schemas.microsoft.com/office/powerpoint/2010/main" val="110434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Briefly check students understand what the right to vote is.  Students can tell their partner how someone votes by using the key words election, vote, parliament and government. </a:t>
            </a:r>
          </a:p>
        </p:txBody>
      </p:sp>
      <p:sp>
        <p:nvSpPr>
          <p:cNvPr id="4" name="Slide Number Placeholder 3"/>
          <p:cNvSpPr>
            <a:spLocks noGrp="1"/>
          </p:cNvSpPr>
          <p:nvPr>
            <p:ph type="sldNum" sz="quarter" idx="5"/>
          </p:nvPr>
        </p:nvSpPr>
        <p:spPr/>
        <p:txBody>
          <a:bodyPr/>
          <a:lstStyle/>
          <a:p>
            <a:fld id="{CF6365D6-34D8-4CA6-A3A9-7CA39C38C106}" type="slidenum">
              <a:rPr lang="en-GB" smtClean="0"/>
              <a:t>19</a:t>
            </a:fld>
            <a:endParaRPr lang="en-GB"/>
          </a:p>
        </p:txBody>
      </p:sp>
    </p:spTree>
    <p:extLst>
      <p:ext uri="{BB962C8B-B14F-4D97-AF65-F5344CB8AC3E}">
        <p14:creationId xmlns:p14="http://schemas.microsoft.com/office/powerpoint/2010/main" val="216963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Review : Why is there a statue of Millicent Fawcett outside Parliament? What is the link between voting and parliament? Discussion could go into role of MPs – who our local MP is useful to emphasise how we now have female MPs </a:t>
            </a:r>
          </a:p>
        </p:txBody>
      </p:sp>
      <p:sp>
        <p:nvSpPr>
          <p:cNvPr id="4" name="Slide Number Placeholder 3"/>
          <p:cNvSpPr>
            <a:spLocks noGrp="1"/>
          </p:cNvSpPr>
          <p:nvPr>
            <p:ph type="sldNum" sz="quarter" idx="5"/>
          </p:nvPr>
        </p:nvSpPr>
        <p:spPr/>
        <p:txBody>
          <a:bodyPr/>
          <a:lstStyle/>
          <a:p>
            <a:fld id="{CF6365D6-34D8-4CA6-A3A9-7CA39C38C106}" type="slidenum">
              <a:rPr lang="en-GB" smtClean="0"/>
              <a:t>20</a:t>
            </a:fld>
            <a:endParaRPr lang="en-GB"/>
          </a:p>
        </p:txBody>
      </p:sp>
    </p:spTree>
    <p:extLst>
      <p:ext uri="{BB962C8B-B14F-4D97-AF65-F5344CB8AC3E}">
        <p14:creationId xmlns:p14="http://schemas.microsoft.com/office/powerpoint/2010/main" val="176286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section is to encourage students to think broadly about the world and what they seem may need changing about it and why.</a:t>
            </a:r>
          </a:p>
          <a:p>
            <a:r>
              <a:rPr lang="en-GB" dirty="0"/>
              <a:t>The link to Elizabeth is activism – students do not need to focus solely on women’s rights or rights at all whatever issue affects them in their life or in the lives of others that they can see.  It can be a global, national or local issue.  All are valid.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could think about Greta Thunberg or Malala </a:t>
            </a:r>
            <a:r>
              <a:rPr lang="en-GB" dirty="0" err="1"/>
              <a:t>Yousefzai</a:t>
            </a:r>
            <a:r>
              <a:rPr lang="en-GB" dirty="0"/>
              <a:t>  and what she is campaigning for</a:t>
            </a:r>
          </a:p>
          <a:p>
            <a:endParaRPr lang="en-GB" dirty="0"/>
          </a:p>
        </p:txBody>
      </p:sp>
      <p:sp>
        <p:nvSpPr>
          <p:cNvPr id="4" name="Slide Number Placeholder 3"/>
          <p:cNvSpPr>
            <a:spLocks noGrp="1"/>
          </p:cNvSpPr>
          <p:nvPr>
            <p:ph type="sldNum" sz="quarter" idx="5"/>
          </p:nvPr>
        </p:nvSpPr>
        <p:spPr/>
        <p:txBody>
          <a:bodyPr/>
          <a:lstStyle/>
          <a:p>
            <a:fld id="{CF6365D6-34D8-4CA6-A3A9-7CA39C38C106}" type="slidenum">
              <a:rPr lang="en-GB" smtClean="0"/>
              <a:t>21</a:t>
            </a:fld>
            <a:endParaRPr lang="en-GB"/>
          </a:p>
        </p:txBody>
      </p:sp>
    </p:spTree>
    <p:extLst>
      <p:ext uri="{BB962C8B-B14F-4D97-AF65-F5344CB8AC3E}">
        <p14:creationId xmlns:p14="http://schemas.microsoft.com/office/powerpoint/2010/main" val="225765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could look at global issues from the news such as climate change and factors in the environment such as animals under threat. </a:t>
            </a:r>
          </a:p>
          <a:p>
            <a:r>
              <a:rPr lang="en-GB" dirty="0"/>
              <a:t>They could look at issues for children, such as children having to work in some countries, war, lack of play and toys, the voting age, internet usage.</a:t>
            </a:r>
          </a:p>
          <a:p>
            <a:r>
              <a:rPr lang="en-GB" dirty="0"/>
              <a:t>They could look at things in the local community – play spaces, litter etc</a:t>
            </a:r>
          </a:p>
          <a:p>
            <a:endParaRPr lang="en-GB" dirty="0"/>
          </a:p>
          <a:p>
            <a:r>
              <a:rPr lang="en-GB" dirty="0"/>
              <a:t>PLEASE JUDGE YOUR CLASSES CAREFULLY – THE AIM IS NOT TO UPSET OR WORRY STUDENTS.  </a:t>
            </a:r>
          </a:p>
          <a:p>
            <a:r>
              <a:rPr lang="en-GB" dirty="0"/>
              <a:t>Students should explore the impact of the change they want to make – it must create ‘good’ or ‘solve’ the problem steer students away from ideas that identify groups of people as causing a problem, for example.</a:t>
            </a:r>
          </a:p>
        </p:txBody>
      </p:sp>
      <p:sp>
        <p:nvSpPr>
          <p:cNvPr id="4" name="Slide Number Placeholder 3"/>
          <p:cNvSpPr>
            <a:spLocks noGrp="1"/>
          </p:cNvSpPr>
          <p:nvPr>
            <p:ph type="sldNum" sz="quarter" idx="5"/>
          </p:nvPr>
        </p:nvSpPr>
        <p:spPr/>
        <p:txBody>
          <a:bodyPr/>
          <a:lstStyle/>
          <a:p>
            <a:fld id="{CF6365D6-34D8-4CA6-A3A9-7CA39C38C106}" type="slidenum">
              <a:rPr lang="en-GB" smtClean="0"/>
              <a:t>22</a:t>
            </a:fld>
            <a:endParaRPr lang="en-GB"/>
          </a:p>
        </p:txBody>
      </p:sp>
    </p:spTree>
    <p:extLst>
      <p:ext uri="{BB962C8B-B14F-4D97-AF65-F5344CB8AC3E}">
        <p14:creationId xmlns:p14="http://schemas.microsoft.com/office/powerpoint/2010/main" val="301609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6365D6-34D8-4CA6-A3A9-7CA39C38C106}" type="slidenum">
              <a:rPr lang="en-GB" smtClean="0"/>
              <a:t>2</a:t>
            </a:fld>
            <a:endParaRPr lang="en-GB"/>
          </a:p>
        </p:txBody>
      </p:sp>
    </p:spTree>
    <p:extLst>
      <p:ext uri="{BB962C8B-B14F-4D97-AF65-F5344CB8AC3E}">
        <p14:creationId xmlns:p14="http://schemas.microsoft.com/office/powerpoint/2010/main" val="269106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needs to be done before you introduce Elizabeth to have greater impact.  You will need some ‘rewards’ a small gift </a:t>
            </a:r>
            <a:r>
              <a:rPr lang="en-GB" dirty="0" err="1"/>
              <a:t>eg</a:t>
            </a:r>
            <a:r>
              <a:rPr lang="en-GB" dirty="0"/>
              <a:t> pencil or a sweet.  You may wish to have enough for the class for later, to compare how people feel when everyone is treated the same. </a:t>
            </a:r>
          </a:p>
          <a:p>
            <a:pPr marL="228600" indent="-228600">
              <a:buAutoNum type="arabicPeriod"/>
            </a:pPr>
            <a:r>
              <a:rPr lang="en-GB" dirty="0"/>
              <a:t> Explain that we are doing a short experiment for a few minutes and students need to think about how it made them feel. </a:t>
            </a:r>
          </a:p>
          <a:p>
            <a:pPr marL="228600" indent="-228600">
              <a:buAutoNum type="arabicPeriod"/>
            </a:pPr>
            <a:r>
              <a:rPr lang="en-GB" dirty="0"/>
              <a:t>Make a big show of putting every child’s name in a hat.  </a:t>
            </a:r>
          </a:p>
          <a:p>
            <a:pPr marL="228600" indent="-228600">
              <a:buAutoNum type="arabicPeriod"/>
            </a:pPr>
            <a:r>
              <a:rPr lang="en-GB" dirty="0"/>
              <a:t>Pull out 5 name and explain that these students will get a reward. </a:t>
            </a:r>
          </a:p>
          <a:p>
            <a:pPr marL="228600" indent="-228600">
              <a:buAutoNum type="arabicPeriod"/>
            </a:pPr>
            <a:r>
              <a:rPr lang="en-GB" dirty="0"/>
              <a:t>Give these children a reward but ensure everyone understands that they </a:t>
            </a:r>
            <a:r>
              <a:rPr lang="en-GB" b="1" dirty="0"/>
              <a:t>did not DO anything to get it</a:t>
            </a:r>
            <a:r>
              <a:rPr lang="en-GB" dirty="0"/>
              <a:t>.</a:t>
            </a:r>
          </a:p>
          <a:p>
            <a:pPr marL="228600" indent="-228600">
              <a:buAutoNum type="arabicPeriod"/>
            </a:pPr>
            <a:r>
              <a:rPr lang="en-GB" dirty="0"/>
              <a:t>Ask a few students who </a:t>
            </a:r>
            <a:r>
              <a:rPr lang="en-GB" i="1" dirty="0"/>
              <a:t>do not have </a:t>
            </a:r>
            <a:r>
              <a:rPr lang="en-GB" dirty="0"/>
              <a:t>a reward how they feel</a:t>
            </a:r>
            <a:r>
              <a:rPr lang="en-GB" baseline="0" dirty="0"/>
              <a:t> and </a:t>
            </a:r>
            <a:r>
              <a:rPr lang="en-GB" dirty="0"/>
              <a:t>a student who </a:t>
            </a:r>
            <a:r>
              <a:rPr lang="en-GB" i="1" dirty="0"/>
              <a:t>has</a:t>
            </a:r>
            <a:r>
              <a:rPr lang="en-GB" dirty="0"/>
              <a:t> a reward how they feel.  </a:t>
            </a:r>
          </a:p>
          <a:p>
            <a:pPr marL="228600" indent="-228600">
              <a:buAutoNum type="arabicPeriod"/>
            </a:pPr>
            <a:r>
              <a:rPr lang="en-GB" dirty="0"/>
              <a:t>Repeat exercise with different students. </a:t>
            </a:r>
          </a:p>
          <a:p>
            <a:pPr marL="228600" indent="-228600">
              <a:buAutoNum type="arabicPeriod"/>
            </a:pPr>
            <a:r>
              <a:rPr lang="en-GB" dirty="0"/>
              <a:t>Discuss how we feel when we are treated differently </a:t>
            </a:r>
            <a:r>
              <a:rPr lang="en-GB" b="1" dirty="0"/>
              <a:t>simply because of who we are not because of what</a:t>
            </a:r>
            <a:r>
              <a:rPr lang="en-GB" b="1" baseline="0" dirty="0"/>
              <a:t> we did</a:t>
            </a:r>
            <a:r>
              <a:rPr lang="en-GB" b="1" dirty="0"/>
              <a:t>. </a:t>
            </a:r>
          </a:p>
          <a:p>
            <a:pPr marL="228600" indent="-228600">
              <a:buAutoNum type="arabicPeriod"/>
            </a:pPr>
            <a:r>
              <a:rPr lang="en-GB" dirty="0"/>
              <a:t> Can students think of groups of people who are/have been treated differently simply because of who they are? </a:t>
            </a:r>
          </a:p>
        </p:txBody>
      </p:sp>
      <p:sp>
        <p:nvSpPr>
          <p:cNvPr id="4" name="Slide Number Placeholder 3"/>
          <p:cNvSpPr>
            <a:spLocks noGrp="1"/>
          </p:cNvSpPr>
          <p:nvPr>
            <p:ph type="sldNum" sz="quarter" idx="5"/>
          </p:nvPr>
        </p:nvSpPr>
        <p:spPr/>
        <p:txBody>
          <a:bodyPr/>
          <a:lstStyle/>
          <a:p>
            <a:fld id="{CF6365D6-34D8-4CA6-A3A9-7CA39C38C106}" type="slidenum">
              <a:rPr lang="en-GB" smtClean="0"/>
              <a:t>5</a:t>
            </a:fld>
            <a:endParaRPr lang="en-GB"/>
          </a:p>
        </p:txBody>
      </p:sp>
    </p:spTree>
    <p:extLst>
      <p:ext uri="{BB962C8B-B14F-4D97-AF65-F5344CB8AC3E}">
        <p14:creationId xmlns:p14="http://schemas.microsoft.com/office/powerpoint/2010/main" val="29628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exercise</a:t>
            </a:r>
            <a:r>
              <a:rPr lang="en-GB" baseline="0" dirty="0"/>
              <a:t> – Elizabeth was treated unfairly because she was a girl …</a:t>
            </a:r>
          </a:p>
          <a:p>
            <a:r>
              <a:rPr lang="en-GB" dirty="0"/>
              <a:t>Basic Information on Elizabeth </a:t>
            </a:r>
          </a:p>
          <a:p>
            <a:r>
              <a:rPr lang="en-GB" dirty="0"/>
              <a:t>Grammar check :</a:t>
            </a:r>
          </a:p>
          <a:p>
            <a:r>
              <a:rPr lang="en-GB" dirty="0"/>
              <a:t>1. What is an Activist ?  2.What does ‘She Campaigned...’mean   3.What is Equality?</a:t>
            </a:r>
          </a:p>
        </p:txBody>
      </p:sp>
      <p:sp>
        <p:nvSpPr>
          <p:cNvPr id="4" name="Slide Number Placeholder 3"/>
          <p:cNvSpPr>
            <a:spLocks noGrp="1"/>
          </p:cNvSpPr>
          <p:nvPr>
            <p:ph type="sldNum" sz="quarter" idx="5"/>
          </p:nvPr>
        </p:nvSpPr>
        <p:spPr/>
        <p:txBody>
          <a:bodyPr/>
          <a:lstStyle/>
          <a:p>
            <a:fld id="{CF6365D6-34D8-4CA6-A3A9-7CA39C38C106}" type="slidenum">
              <a:rPr lang="en-GB" smtClean="0"/>
              <a:t>6</a:t>
            </a:fld>
            <a:endParaRPr lang="en-GB"/>
          </a:p>
        </p:txBody>
      </p:sp>
    </p:spTree>
    <p:extLst>
      <p:ext uri="{BB962C8B-B14F-4D97-AF65-F5344CB8AC3E}">
        <p14:creationId xmlns:p14="http://schemas.microsoft.com/office/powerpoint/2010/main" val="266225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Briefly check students understand what the right to vote is.  Students can tell their partner how someone votes by using the key words election, vote, parliament and government. </a:t>
            </a:r>
          </a:p>
        </p:txBody>
      </p:sp>
      <p:sp>
        <p:nvSpPr>
          <p:cNvPr id="4" name="Slide Number Placeholder 3"/>
          <p:cNvSpPr>
            <a:spLocks noGrp="1"/>
          </p:cNvSpPr>
          <p:nvPr>
            <p:ph type="sldNum" sz="quarter" idx="5"/>
          </p:nvPr>
        </p:nvSpPr>
        <p:spPr/>
        <p:txBody>
          <a:bodyPr/>
          <a:lstStyle/>
          <a:p>
            <a:fld id="{CF6365D6-34D8-4CA6-A3A9-7CA39C38C106}" type="slidenum">
              <a:rPr lang="en-GB" smtClean="0"/>
              <a:t>7</a:t>
            </a:fld>
            <a:endParaRPr lang="en-GB"/>
          </a:p>
        </p:txBody>
      </p:sp>
    </p:spTree>
    <p:extLst>
      <p:ext uri="{BB962C8B-B14F-4D97-AF65-F5344CB8AC3E}">
        <p14:creationId xmlns:p14="http://schemas.microsoft.com/office/powerpoint/2010/main" val="31557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Review : Why is there a statue of Millicent Fawcett outside Parliament? What is the link between voting and parliament? Discussion could go into role of MPs – who our local MP is useful to emphasise how we now have female MPs </a:t>
            </a:r>
          </a:p>
        </p:txBody>
      </p:sp>
      <p:sp>
        <p:nvSpPr>
          <p:cNvPr id="4" name="Slide Number Placeholder 3"/>
          <p:cNvSpPr>
            <a:spLocks noGrp="1"/>
          </p:cNvSpPr>
          <p:nvPr>
            <p:ph type="sldNum" sz="quarter" idx="5"/>
          </p:nvPr>
        </p:nvSpPr>
        <p:spPr/>
        <p:txBody>
          <a:bodyPr/>
          <a:lstStyle/>
          <a:p>
            <a:fld id="{CF6365D6-34D8-4CA6-A3A9-7CA39C38C106}" type="slidenum">
              <a:rPr lang="en-GB" smtClean="0"/>
              <a:t>8</a:t>
            </a:fld>
            <a:endParaRPr lang="en-GB"/>
          </a:p>
        </p:txBody>
      </p:sp>
    </p:spTree>
    <p:extLst>
      <p:ext uri="{BB962C8B-B14F-4D97-AF65-F5344CB8AC3E}">
        <p14:creationId xmlns:p14="http://schemas.microsoft.com/office/powerpoint/2010/main" val="354737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6365D6-34D8-4CA6-A3A9-7CA39C38C106}" type="slidenum">
              <a:rPr lang="en-GB" smtClean="0"/>
              <a:t>11</a:t>
            </a:fld>
            <a:endParaRPr lang="en-GB"/>
          </a:p>
        </p:txBody>
      </p:sp>
    </p:spTree>
    <p:extLst>
      <p:ext uri="{BB962C8B-B14F-4D97-AF65-F5344CB8AC3E}">
        <p14:creationId xmlns:p14="http://schemas.microsoft.com/office/powerpoint/2010/main" val="229028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Information on Elizabeth </a:t>
            </a:r>
          </a:p>
          <a:p>
            <a:endParaRPr lang="en-GB" dirty="0"/>
          </a:p>
          <a:p>
            <a:r>
              <a:rPr lang="en-GB" dirty="0"/>
              <a:t>Grammar check :</a:t>
            </a:r>
          </a:p>
          <a:p>
            <a:r>
              <a:rPr lang="en-GB" dirty="0"/>
              <a:t>1. What is an Activist ?  2.What does ‘She Campaigned...’mean   3.What is Equality?</a:t>
            </a:r>
          </a:p>
        </p:txBody>
      </p:sp>
      <p:sp>
        <p:nvSpPr>
          <p:cNvPr id="4" name="Slide Number Placeholder 3"/>
          <p:cNvSpPr>
            <a:spLocks noGrp="1"/>
          </p:cNvSpPr>
          <p:nvPr>
            <p:ph type="sldNum" sz="quarter" idx="5"/>
          </p:nvPr>
        </p:nvSpPr>
        <p:spPr/>
        <p:txBody>
          <a:bodyPr/>
          <a:lstStyle/>
          <a:p>
            <a:fld id="{CF6365D6-34D8-4CA6-A3A9-7CA39C38C106}" type="slidenum">
              <a:rPr lang="en-GB" smtClean="0"/>
              <a:t>12</a:t>
            </a:fld>
            <a:endParaRPr lang="en-GB"/>
          </a:p>
        </p:txBody>
      </p:sp>
    </p:spTree>
    <p:extLst>
      <p:ext uri="{BB962C8B-B14F-4D97-AF65-F5344CB8AC3E}">
        <p14:creationId xmlns:p14="http://schemas.microsoft.com/office/powerpoint/2010/main" val="77850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Basic Information on Elizabeth </a:t>
            </a:r>
          </a:p>
          <a:p>
            <a:r>
              <a:rPr lang="en-GB" dirty="0"/>
              <a:t>Briefly check students understand what the right to vote is.  Students can tell their partner how someone votes by using the key words election, vote, parliament and government. </a:t>
            </a:r>
          </a:p>
        </p:txBody>
      </p:sp>
      <p:sp>
        <p:nvSpPr>
          <p:cNvPr id="4" name="Slide Number Placeholder 3"/>
          <p:cNvSpPr>
            <a:spLocks noGrp="1"/>
          </p:cNvSpPr>
          <p:nvPr>
            <p:ph type="sldNum" sz="quarter" idx="5"/>
          </p:nvPr>
        </p:nvSpPr>
        <p:spPr/>
        <p:txBody>
          <a:bodyPr/>
          <a:lstStyle/>
          <a:p>
            <a:fld id="{CF6365D6-34D8-4CA6-A3A9-7CA39C38C106}" type="slidenum">
              <a:rPr lang="en-GB" smtClean="0"/>
              <a:t>13</a:t>
            </a:fld>
            <a:endParaRPr lang="en-GB"/>
          </a:p>
        </p:txBody>
      </p:sp>
    </p:spTree>
    <p:extLst>
      <p:ext uri="{BB962C8B-B14F-4D97-AF65-F5344CB8AC3E}">
        <p14:creationId xmlns:p14="http://schemas.microsoft.com/office/powerpoint/2010/main" val="266702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A0B1-9521-4423-90E7-4973CC333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63F425-F1C4-4659-A4CA-6A3554028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EEBFBC-A67C-4F10-BD25-AEC5FD181933}"/>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95B740C2-504F-4D55-A6B6-1CB42E75D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B6660-98AB-4A6B-A3A1-A56A0FC9060E}"/>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413127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A482-650B-4FE8-8FC2-523DF807C0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194A03-BF24-42C8-A170-4AC72B62E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DF28C-DE8E-4B78-8731-9D25C629D001}"/>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A40D5902-C687-4B85-86FA-DCDC26C5C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8D4F3-A614-4663-BFAB-1966B9685081}"/>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132277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915C9-750A-4466-AB84-B0B61675F6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AF5F36-31DA-4422-AFF2-146AF175C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E833C-6DC9-470C-8744-7D39A771ACDE}"/>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BCDF045A-BBE2-4FA3-9BD8-72CCCB5A6E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31C9A-70AB-4358-A4AD-11DB57B677F7}"/>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87712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CD64-FE58-48DA-842C-533C7EE2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BF27B5-4751-44C9-A398-A89B76541E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6AD07F-ADC9-456F-9100-007910AF218F}"/>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4E53463E-6727-40E9-B9C2-09F4087B1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E0FA7-DF94-461C-BFB4-D5423D6DE340}"/>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25275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9A35-749F-4036-82B8-26C4D07E0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C336D5-4FCF-47E4-A12D-5C2FA18AE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32629-4A4B-4B8A-A3DA-17C89996C0E6}"/>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5C120363-6E7B-46C2-B64E-EC983901F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D5D0F-79BA-4E8F-864C-71181D7EFA45}"/>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419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233B-DA21-46F8-966E-E6219FB6A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C07C61-AB7D-4FBA-B466-AB3656120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0214D-92CE-4F64-A6B3-D5F2E3530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DEA784-35E5-4A69-8689-FD475B18FE6A}"/>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6" name="Footer Placeholder 5">
            <a:extLst>
              <a:ext uri="{FF2B5EF4-FFF2-40B4-BE49-F238E27FC236}">
                <a16:creationId xmlns:a16="http://schemas.microsoft.com/office/drawing/2014/main" id="{9761D121-475D-4057-BE6A-3B9F26A81F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8D420A-7139-4A73-8D8A-0AD922DDC400}"/>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50215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1B26-335C-47EF-9F59-546E42FD3C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2E80F1-878C-4962-A0E1-D46E261A4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A866D-B0DA-4B01-B750-E2A9252FB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085F13-25EA-450F-AD0F-D4E4E8A8D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4BE45-61AE-4705-A990-36BF9635B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32127D-A14D-4A49-B702-4D668D3F33ED}"/>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8" name="Footer Placeholder 7">
            <a:extLst>
              <a:ext uri="{FF2B5EF4-FFF2-40B4-BE49-F238E27FC236}">
                <a16:creationId xmlns:a16="http://schemas.microsoft.com/office/drawing/2014/main" id="{D86CBF30-FD8A-4428-8125-5D4DC437A5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82F6B1-725E-4797-B29B-FBFC7DC0E5B2}"/>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36636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BA1C-52B9-4F78-9E31-EFEE70F8A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D8F1E4-9D4F-441A-91C8-8A8A307D54B5}"/>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4" name="Footer Placeholder 3">
            <a:extLst>
              <a:ext uri="{FF2B5EF4-FFF2-40B4-BE49-F238E27FC236}">
                <a16:creationId xmlns:a16="http://schemas.microsoft.com/office/drawing/2014/main" id="{ACBE112C-A31B-4F23-991E-E829D230F6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D774D7-5EBF-4BBC-97ED-961C53CC82AA}"/>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363242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CD5B0-59C6-48DB-ACEF-FFCCEFB34F0F}"/>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3" name="Footer Placeholder 2">
            <a:extLst>
              <a:ext uri="{FF2B5EF4-FFF2-40B4-BE49-F238E27FC236}">
                <a16:creationId xmlns:a16="http://schemas.microsoft.com/office/drawing/2014/main" id="{B3EFCA87-352C-4144-8244-3C9672C5F1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D43A21-4D0B-4FCF-A71A-B6F2C75E60D6}"/>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314354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DF8E-E596-4438-855B-C79049545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788374-D098-47AD-ACB4-5C5B0614A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8F5862-FD22-4F82-96EC-5C72175C2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45B42-3E57-4459-9694-01F7F188822A}"/>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6" name="Footer Placeholder 5">
            <a:extLst>
              <a:ext uri="{FF2B5EF4-FFF2-40B4-BE49-F238E27FC236}">
                <a16:creationId xmlns:a16="http://schemas.microsoft.com/office/drawing/2014/main" id="{4F27B1CA-E4F6-4D9C-8078-660D1AF650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B7C52C-735B-4D31-B5C8-E9E5756C41EE}"/>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418694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B8BC-793E-42FE-86A6-5C9E922E5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134C7F-1009-4C5B-B0DD-8BE78B360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4BCF4D-4963-463C-A24B-86F5D7D5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70836-FCE7-44B3-8918-3BE1DA753E74}"/>
              </a:ext>
            </a:extLst>
          </p:cNvPr>
          <p:cNvSpPr>
            <a:spLocks noGrp="1"/>
          </p:cNvSpPr>
          <p:nvPr>
            <p:ph type="dt" sz="half" idx="10"/>
          </p:nvPr>
        </p:nvSpPr>
        <p:spPr/>
        <p:txBody>
          <a:bodyPr/>
          <a:lstStyle/>
          <a:p>
            <a:fld id="{271A6C2E-063B-4791-BB1B-2E992E1DBBA8}" type="datetimeFigureOut">
              <a:rPr lang="en-GB" smtClean="0"/>
              <a:t>02/03/2022</a:t>
            </a:fld>
            <a:endParaRPr lang="en-GB"/>
          </a:p>
        </p:txBody>
      </p:sp>
      <p:sp>
        <p:nvSpPr>
          <p:cNvPr id="6" name="Footer Placeholder 5">
            <a:extLst>
              <a:ext uri="{FF2B5EF4-FFF2-40B4-BE49-F238E27FC236}">
                <a16:creationId xmlns:a16="http://schemas.microsoft.com/office/drawing/2014/main" id="{9547F055-1AFF-4A7A-8143-A8903B699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3723C7-FF3E-4BB4-9237-3AC2A36C86FE}"/>
              </a:ext>
            </a:extLst>
          </p:cNvPr>
          <p:cNvSpPr>
            <a:spLocks noGrp="1"/>
          </p:cNvSpPr>
          <p:nvPr>
            <p:ph type="sldNum" sz="quarter" idx="12"/>
          </p:nvPr>
        </p:nvSpPr>
        <p:spPr/>
        <p:txBody>
          <a:bodyPr/>
          <a:lstStyle/>
          <a:p>
            <a:fld id="{A50563F2-9A66-4D3A-B088-C797549162A5}" type="slidenum">
              <a:rPr lang="en-GB" smtClean="0"/>
              <a:t>‹#›</a:t>
            </a:fld>
            <a:endParaRPr lang="en-GB"/>
          </a:p>
        </p:txBody>
      </p:sp>
    </p:spTree>
    <p:extLst>
      <p:ext uri="{BB962C8B-B14F-4D97-AF65-F5344CB8AC3E}">
        <p14:creationId xmlns:p14="http://schemas.microsoft.com/office/powerpoint/2010/main" val="37078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FED9F-A1CA-469D-9815-145993748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B6A18A-7A47-4EC8-8221-BA78D652D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E3082-977F-448F-809C-5CCB7BD01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6C2E-063B-4791-BB1B-2E992E1DBBA8}" type="datetimeFigureOut">
              <a:rPr lang="en-GB" smtClean="0"/>
              <a:t>02/03/2022</a:t>
            </a:fld>
            <a:endParaRPr lang="en-GB"/>
          </a:p>
        </p:txBody>
      </p:sp>
      <p:sp>
        <p:nvSpPr>
          <p:cNvPr id="5" name="Footer Placeholder 4">
            <a:extLst>
              <a:ext uri="{FF2B5EF4-FFF2-40B4-BE49-F238E27FC236}">
                <a16:creationId xmlns:a16="http://schemas.microsoft.com/office/drawing/2014/main" id="{FA51FF70-3480-44F0-B178-A9F039290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D11C2-8F82-4CED-9F8C-7811096C4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563F2-9A66-4D3A-B088-C797549162A5}" type="slidenum">
              <a:rPr lang="en-GB" smtClean="0"/>
              <a:t>‹#›</a:t>
            </a:fld>
            <a:endParaRPr lang="en-GB"/>
          </a:p>
        </p:txBody>
      </p:sp>
    </p:spTree>
    <p:extLst>
      <p:ext uri="{BB962C8B-B14F-4D97-AF65-F5344CB8AC3E}">
        <p14:creationId xmlns:p14="http://schemas.microsoft.com/office/powerpoint/2010/main" val="422756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izabethelm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6A6D-A888-4556-85EB-7C81565420DB}"/>
              </a:ext>
            </a:extLst>
          </p:cNvPr>
          <p:cNvSpPr>
            <a:spLocks noGrp="1"/>
          </p:cNvSpPr>
          <p:nvPr>
            <p:ph type="title"/>
          </p:nvPr>
        </p:nvSpPr>
        <p:spPr>
          <a:xfrm>
            <a:off x="726510" y="365125"/>
            <a:ext cx="11098060" cy="1325563"/>
          </a:xfrm>
          <a:solidFill>
            <a:srgbClr val="00B050"/>
          </a:solidFill>
        </p:spPr>
        <p:txBody>
          <a:bodyPr>
            <a:normAutofit/>
          </a:bodyPr>
          <a:lstStyle/>
          <a:p>
            <a:pPr algn="ctr"/>
            <a:r>
              <a:rPr lang="en-GB" sz="3600" b="1" dirty="0">
                <a:effectLst>
                  <a:outerShdw blurRad="38100" dist="38100" dir="2700000" algn="tl">
                    <a:srgbClr val="000000">
                      <a:alpha val="43137"/>
                    </a:srgbClr>
                  </a:outerShdw>
                </a:effectLst>
              </a:rPr>
              <a:t>Elizabeth’s Group and Elizabeth Wolstenholme </a:t>
            </a:r>
            <a:r>
              <a:rPr lang="en-GB" sz="3600" b="1" dirty="0" err="1">
                <a:effectLst>
                  <a:outerShdw blurRad="38100" dist="38100" dir="2700000" algn="tl">
                    <a:srgbClr val="000000">
                      <a:alpha val="43137"/>
                    </a:srgbClr>
                  </a:outerShdw>
                </a:effectLst>
              </a:rPr>
              <a:t>Elmy</a:t>
            </a:r>
            <a:endParaRPr lang="en-GB"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9DE5A3A-E394-4951-892D-CA38EFD2099A}"/>
              </a:ext>
            </a:extLst>
          </p:cNvPr>
          <p:cNvSpPr>
            <a:spLocks noGrp="1"/>
          </p:cNvSpPr>
          <p:nvPr>
            <p:ph idx="1"/>
          </p:nvPr>
        </p:nvSpPr>
        <p:spPr>
          <a:xfrm>
            <a:off x="726510" y="1991311"/>
            <a:ext cx="10840233" cy="4680422"/>
          </a:xfrm>
        </p:spPr>
        <p:txBody>
          <a:bodyPr>
            <a:normAutofit/>
          </a:bodyPr>
          <a:lstStyle/>
          <a:p>
            <a:r>
              <a:rPr lang="en-GB" sz="2200" dirty="0"/>
              <a:t>Elizabeth’s Group is a voluntary group of individuals who erected a statue in Congleton to commemorate Elizabeth.  </a:t>
            </a:r>
          </a:p>
          <a:p>
            <a:r>
              <a:rPr lang="en-GB" sz="2200" dirty="0"/>
              <a:t>They have developed a heritage trail around Congleton detailing key parts of Elizabeth’s life.  </a:t>
            </a:r>
          </a:p>
          <a:p>
            <a:r>
              <a:rPr lang="en-GB" sz="2200" dirty="0"/>
              <a:t>They also wish to raise awareness of who Elizabeth was, what she did and her connection to Congleton and tell  young people about Elizabeth. </a:t>
            </a:r>
          </a:p>
          <a:p>
            <a:pPr lvl="1"/>
            <a:r>
              <a:rPr lang="en-GB" sz="2200" dirty="0"/>
              <a:t>To do this Elizabeth’s Group have produced lesson activities suitable for primary and secondary students about Elizabeth and her legacy ( see attachments).  </a:t>
            </a:r>
          </a:p>
          <a:p>
            <a:pPr lvl="1"/>
            <a:r>
              <a:rPr lang="en-GB" sz="2200" dirty="0"/>
              <a:t>These are created by local teachers and we hope you will use them in your classes.  Please feel free to adapt them. </a:t>
            </a:r>
          </a:p>
          <a:p>
            <a:pPr lvl="1"/>
            <a:r>
              <a:rPr lang="en-GB" sz="2200" dirty="0"/>
              <a:t>For more information please email s.gurbuz@eatonbank.org </a:t>
            </a:r>
          </a:p>
          <a:p>
            <a:pPr lvl="1"/>
            <a:endParaRPr lang="en-GB" sz="1700" dirty="0"/>
          </a:p>
          <a:p>
            <a:r>
              <a:rPr lang="en-GB" sz="2200" dirty="0"/>
              <a:t>For more information on her life and times please go to </a:t>
            </a:r>
            <a:r>
              <a:rPr lang="en-GB" sz="2200" dirty="0">
                <a:hlinkClick r:id="rId3">
                  <a:extLst>
                    <a:ext uri="{A12FA001-AC4F-418D-AE19-62706E023703}">
                      <ahyp:hlinkClr xmlns:ahyp="http://schemas.microsoft.com/office/drawing/2018/hyperlinkcolor" val="tx"/>
                    </a:ext>
                  </a:extLst>
                </a:hlinkClick>
              </a:rPr>
              <a:t>https://elizabethelmy.com</a:t>
            </a:r>
            <a:endParaRPr lang="en-GB" sz="2200" dirty="0"/>
          </a:p>
          <a:p>
            <a:endParaRPr lang="en-GB" sz="2000" dirty="0"/>
          </a:p>
          <a:p>
            <a:endParaRPr lang="en-GB" sz="2000" dirty="0"/>
          </a:p>
          <a:p>
            <a:endParaRPr lang="en-GB" sz="2000" dirty="0"/>
          </a:p>
          <a:p>
            <a:pPr marL="0" indent="0">
              <a:buNone/>
            </a:pPr>
            <a:endParaRPr lang="en-GB" sz="2000" dirty="0"/>
          </a:p>
        </p:txBody>
      </p:sp>
    </p:spTree>
    <p:extLst>
      <p:ext uri="{BB962C8B-B14F-4D97-AF65-F5344CB8AC3E}">
        <p14:creationId xmlns:p14="http://schemas.microsoft.com/office/powerpoint/2010/main" val="154440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EE4F5-7830-443E-ABE4-925A312BE05D}"/>
              </a:ext>
            </a:extLst>
          </p:cNvPr>
          <p:cNvSpPr>
            <a:spLocks noGrp="1"/>
          </p:cNvSpPr>
          <p:nvPr>
            <p:ph idx="1"/>
          </p:nvPr>
        </p:nvSpPr>
        <p:spPr>
          <a:xfrm>
            <a:off x="816429" y="596900"/>
            <a:ext cx="10368642" cy="4351338"/>
          </a:xfrm>
        </p:spPr>
        <p:txBody>
          <a:bodyPr>
            <a:noAutofit/>
          </a:bodyPr>
          <a:lstStyle/>
          <a:p>
            <a:pPr>
              <a:lnSpc>
                <a:spcPct val="150000"/>
              </a:lnSpc>
            </a:pPr>
            <a:r>
              <a:rPr lang="en-GB" sz="3200" dirty="0"/>
              <a:t>Why is being fair to everyone and treating everyone equally important ?</a:t>
            </a:r>
          </a:p>
          <a:p>
            <a:pPr>
              <a:lnSpc>
                <a:spcPct val="150000"/>
              </a:lnSpc>
            </a:pPr>
            <a:r>
              <a:rPr lang="en-GB" sz="3200" dirty="0"/>
              <a:t>Can you think of 3 ways that you can be fair to others today in school?  </a:t>
            </a:r>
          </a:p>
          <a:p>
            <a:pPr marL="0" indent="0">
              <a:lnSpc>
                <a:spcPct val="150000"/>
              </a:lnSpc>
              <a:buNone/>
            </a:pPr>
            <a:r>
              <a:rPr lang="en-GB" sz="3200" dirty="0"/>
              <a:t>It might help if you think about how people, including yourself, can feel if they see people being treated unfairly.</a:t>
            </a:r>
          </a:p>
          <a:p>
            <a:endParaRPr lang="en-GB" sz="3200" dirty="0"/>
          </a:p>
        </p:txBody>
      </p:sp>
      <p:pic>
        <p:nvPicPr>
          <p:cNvPr id="4" name="Picture 3"/>
          <p:cNvPicPr>
            <a:picLocks noChangeAspect="1"/>
          </p:cNvPicPr>
          <p:nvPr/>
        </p:nvPicPr>
        <p:blipFill>
          <a:blip r:embed="rId2"/>
          <a:stretch>
            <a:fillRect/>
          </a:stretch>
        </p:blipFill>
        <p:spPr>
          <a:xfrm>
            <a:off x="0" y="5695950"/>
            <a:ext cx="3943350" cy="1162050"/>
          </a:xfrm>
          <a:prstGeom prst="rect">
            <a:avLst/>
          </a:prstGeom>
        </p:spPr>
      </p:pic>
      <p:pic>
        <p:nvPicPr>
          <p:cNvPr id="5" name="Picture 4"/>
          <p:cNvPicPr>
            <a:picLocks noChangeAspect="1"/>
          </p:cNvPicPr>
          <p:nvPr/>
        </p:nvPicPr>
        <p:blipFill>
          <a:blip r:embed="rId2"/>
          <a:stretch>
            <a:fillRect/>
          </a:stretch>
        </p:blipFill>
        <p:spPr>
          <a:xfrm>
            <a:off x="4124325" y="5676900"/>
            <a:ext cx="3943350" cy="1162050"/>
          </a:xfrm>
          <a:prstGeom prst="rect">
            <a:avLst/>
          </a:prstGeom>
        </p:spPr>
      </p:pic>
      <p:pic>
        <p:nvPicPr>
          <p:cNvPr id="6" name="Picture 5"/>
          <p:cNvPicPr>
            <a:picLocks noChangeAspect="1"/>
          </p:cNvPicPr>
          <p:nvPr/>
        </p:nvPicPr>
        <p:blipFill>
          <a:blip r:embed="rId2"/>
          <a:stretch>
            <a:fillRect/>
          </a:stretch>
        </p:blipFill>
        <p:spPr>
          <a:xfrm>
            <a:off x="8248650" y="5695950"/>
            <a:ext cx="3943350" cy="1162050"/>
          </a:xfrm>
          <a:prstGeom prst="rect">
            <a:avLst/>
          </a:prstGeom>
        </p:spPr>
      </p:pic>
    </p:spTree>
    <p:extLst>
      <p:ext uri="{BB962C8B-B14F-4D97-AF65-F5344CB8AC3E}">
        <p14:creationId xmlns:p14="http://schemas.microsoft.com/office/powerpoint/2010/main" val="417634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E2CDF-8F5A-49A3-84A5-29350E391111}"/>
              </a:ext>
            </a:extLst>
          </p:cNvPr>
          <p:cNvSpPr>
            <a:spLocks noGrp="1"/>
          </p:cNvSpPr>
          <p:nvPr>
            <p:ph type="title"/>
          </p:nvPr>
        </p:nvSpPr>
        <p:spPr/>
        <p:txBody>
          <a:bodyPr/>
          <a:lstStyle/>
          <a:p>
            <a:r>
              <a:rPr lang="en-GB" dirty="0"/>
              <a:t>Activity 2 : Elizabeth in Congleton</a:t>
            </a:r>
          </a:p>
        </p:txBody>
      </p:sp>
      <p:sp>
        <p:nvSpPr>
          <p:cNvPr id="6" name="Text Placeholder 5">
            <a:extLst>
              <a:ext uri="{FF2B5EF4-FFF2-40B4-BE49-F238E27FC236}">
                <a16:creationId xmlns:a16="http://schemas.microsoft.com/office/drawing/2014/main" id="{4F23FDC0-E226-4879-8140-7F05082CC4F7}"/>
              </a:ext>
            </a:extLst>
          </p:cNvPr>
          <p:cNvSpPr>
            <a:spLocks noGrp="1"/>
          </p:cNvSpPr>
          <p:nvPr>
            <p:ph type="body" idx="1"/>
          </p:nvPr>
        </p:nvSpPr>
        <p:spPr/>
        <p:txBody>
          <a:bodyPr/>
          <a:lstStyle/>
          <a:p>
            <a:r>
              <a:rPr lang="en-GB" dirty="0"/>
              <a:t>Elizabeth’s life</a:t>
            </a:r>
          </a:p>
        </p:txBody>
      </p:sp>
    </p:spTree>
    <p:extLst>
      <p:ext uri="{BB962C8B-B14F-4D97-AF65-F5344CB8AC3E}">
        <p14:creationId xmlns:p14="http://schemas.microsoft.com/office/powerpoint/2010/main" val="164472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2F94D-780B-4D39-8836-5ED627D34779}"/>
              </a:ext>
            </a:extLst>
          </p:cNvPr>
          <p:cNvSpPr>
            <a:spLocks noGrp="1"/>
          </p:cNvSpPr>
          <p:nvPr>
            <p:ph type="title"/>
          </p:nvPr>
        </p:nvSpPr>
        <p:spPr>
          <a:xfrm>
            <a:off x="4965430" y="629268"/>
            <a:ext cx="6967490" cy="1286160"/>
          </a:xfrm>
        </p:spPr>
        <p:txBody>
          <a:bodyPr anchor="b">
            <a:normAutofit/>
          </a:bodyPr>
          <a:lstStyle/>
          <a:p>
            <a:r>
              <a:rPr lang="en-GB" sz="4100" dirty="0"/>
              <a:t>This is </a:t>
            </a:r>
            <a:br>
              <a:rPr lang="en-GB" sz="4100" dirty="0"/>
            </a:br>
            <a:r>
              <a:rPr lang="en-GB" sz="4100" dirty="0"/>
              <a:t>Elizabeth Wolstenholme </a:t>
            </a:r>
            <a:r>
              <a:rPr lang="en-GB" sz="4100" dirty="0" err="1"/>
              <a:t>Elmy</a:t>
            </a:r>
            <a:endParaRPr lang="en-GB" sz="4100" dirty="0"/>
          </a:p>
        </p:txBody>
      </p:sp>
      <p:sp>
        <p:nvSpPr>
          <p:cNvPr id="6" name="Content Placeholder 5">
            <a:extLst>
              <a:ext uri="{FF2B5EF4-FFF2-40B4-BE49-F238E27FC236}">
                <a16:creationId xmlns:a16="http://schemas.microsoft.com/office/drawing/2014/main" id="{54159BB4-350E-47A8-A3CB-50F3FE3C4B41}"/>
              </a:ext>
            </a:extLst>
          </p:cNvPr>
          <p:cNvSpPr>
            <a:spLocks noGrp="1"/>
          </p:cNvSpPr>
          <p:nvPr>
            <p:ph idx="1"/>
          </p:nvPr>
        </p:nvSpPr>
        <p:spPr>
          <a:xfrm>
            <a:off x="4965431" y="2438400"/>
            <a:ext cx="6586489" cy="3785419"/>
          </a:xfrm>
        </p:spPr>
        <p:txBody>
          <a:bodyPr>
            <a:normAutofit/>
          </a:bodyPr>
          <a:lstStyle/>
          <a:p>
            <a:pPr marL="0" indent="0">
              <a:buNone/>
            </a:pPr>
            <a:r>
              <a:rPr lang="en-GB" sz="2400" dirty="0"/>
              <a:t>She lived in Congleton.</a:t>
            </a:r>
          </a:p>
          <a:p>
            <a:pPr marL="0" indent="0">
              <a:buNone/>
            </a:pPr>
            <a:r>
              <a:rPr lang="en-GB" sz="2400" dirty="0"/>
              <a:t>She was born in 1833 and died in 1918.</a:t>
            </a:r>
          </a:p>
          <a:p>
            <a:pPr marL="0" indent="0">
              <a:buNone/>
            </a:pPr>
            <a:r>
              <a:rPr lang="en-GB" sz="2400" dirty="0"/>
              <a:t>She was a life long activist, who campaigned for equality.</a:t>
            </a:r>
          </a:p>
          <a:p>
            <a:pPr marL="0" indent="0">
              <a:buNone/>
            </a:pPr>
            <a:r>
              <a:rPr lang="en-GB" sz="2400" dirty="0"/>
              <a:t>She campaigned for the right for women to vote, girls to go to school and women to own property</a:t>
            </a:r>
            <a:r>
              <a:rPr lang="en-GB" sz="2000" dirty="0"/>
              <a:t>.</a:t>
            </a:r>
          </a:p>
          <a:p>
            <a:pPr marL="0" indent="0">
              <a:buNone/>
            </a:pPr>
            <a:endParaRPr lang="en-GB" sz="2400" dirty="0"/>
          </a:p>
          <a:p>
            <a:pPr marL="0" indent="0">
              <a:buNone/>
            </a:pPr>
            <a:endParaRPr lang="en-GB" sz="2000" dirty="0"/>
          </a:p>
          <a:p>
            <a:pPr marL="0" indent="0">
              <a:buNone/>
            </a:pPr>
            <a:endParaRPr lang="en-GB" sz="2000" dirty="0"/>
          </a:p>
        </p:txBody>
      </p:sp>
      <p:pic>
        <p:nvPicPr>
          <p:cNvPr id="7" name="Picture 6">
            <a:extLst>
              <a:ext uri="{FF2B5EF4-FFF2-40B4-BE49-F238E27FC236}">
                <a16:creationId xmlns:a16="http://schemas.microsoft.com/office/drawing/2014/main" id="{85B6DA43-2A97-44D5-AA84-5CD05E967839}"/>
              </a:ext>
            </a:extLst>
          </p:cNvPr>
          <p:cNvPicPr>
            <a:picLocks noChangeAspect="1"/>
          </p:cNvPicPr>
          <p:nvPr/>
        </p:nvPicPr>
        <p:blipFill rotWithShape="1">
          <a:blip r:embed="rId3"/>
          <a:srcRect l="2392"/>
          <a:stretch/>
        </p:blipFill>
        <p:spPr>
          <a:xfrm>
            <a:off x="20" y="10"/>
            <a:ext cx="4635571" cy="6857990"/>
          </a:xfrm>
          <a:prstGeom prst="rect">
            <a:avLst/>
          </a:prstGeom>
          <a:effectLst/>
        </p:spPr>
      </p:pic>
    </p:spTree>
    <p:extLst>
      <p:ext uri="{BB962C8B-B14F-4D97-AF65-F5344CB8AC3E}">
        <p14:creationId xmlns:p14="http://schemas.microsoft.com/office/powerpoint/2010/main" val="123662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27C-84C7-4F25-8FB0-B0B15FA77C70}"/>
              </a:ext>
            </a:extLst>
          </p:cNvPr>
          <p:cNvSpPr>
            <a:spLocks noGrp="1"/>
          </p:cNvSpPr>
          <p:nvPr>
            <p:ph type="title"/>
          </p:nvPr>
        </p:nvSpPr>
        <p:spPr/>
        <p:txBody>
          <a:bodyPr/>
          <a:lstStyle/>
          <a:p>
            <a:r>
              <a:rPr lang="en-GB" dirty="0"/>
              <a:t>Elizabeth was a suffragist.</a:t>
            </a:r>
          </a:p>
        </p:txBody>
      </p:sp>
      <p:sp>
        <p:nvSpPr>
          <p:cNvPr id="3" name="Content Placeholder 2">
            <a:extLst>
              <a:ext uri="{FF2B5EF4-FFF2-40B4-BE49-F238E27FC236}">
                <a16:creationId xmlns:a16="http://schemas.microsoft.com/office/drawing/2014/main" id="{A74CBA9C-C17C-4A93-B10C-FF305F967E10}"/>
              </a:ext>
            </a:extLst>
          </p:cNvPr>
          <p:cNvSpPr>
            <a:spLocks noGrp="1"/>
          </p:cNvSpPr>
          <p:nvPr>
            <p:ph idx="1"/>
          </p:nvPr>
        </p:nvSpPr>
        <p:spPr>
          <a:xfrm>
            <a:off x="838200" y="1690688"/>
            <a:ext cx="10515600" cy="4664392"/>
          </a:xfrm>
        </p:spPr>
        <p:txBody>
          <a:bodyPr>
            <a:normAutofit fontScale="92500" lnSpcReduction="10000"/>
          </a:bodyPr>
          <a:lstStyle/>
          <a:p>
            <a:pPr marL="0" indent="0">
              <a:lnSpc>
                <a:spcPct val="150000"/>
              </a:lnSpc>
              <a:buNone/>
            </a:pPr>
            <a:r>
              <a:rPr lang="en-GB" dirty="0"/>
              <a:t>A suffragist was a person who campaigned for women’s suffrage.</a:t>
            </a:r>
          </a:p>
          <a:p>
            <a:pPr marL="0" indent="0">
              <a:lnSpc>
                <a:spcPct val="150000"/>
              </a:lnSpc>
              <a:buNone/>
            </a:pPr>
            <a:r>
              <a:rPr lang="en-GB" dirty="0"/>
              <a:t>‘Suffrage’ means the right to vote in an election for the government of a country.</a:t>
            </a:r>
          </a:p>
          <a:p>
            <a:pPr marL="0" indent="0">
              <a:lnSpc>
                <a:spcPct val="150000"/>
              </a:lnSpc>
              <a:buNone/>
            </a:pPr>
            <a:endParaRPr lang="en-GB" dirty="0"/>
          </a:p>
          <a:p>
            <a:pPr marL="0" indent="0">
              <a:lnSpc>
                <a:spcPct val="150000"/>
              </a:lnSpc>
              <a:buNone/>
            </a:pPr>
            <a:r>
              <a:rPr lang="en-GB" dirty="0"/>
              <a:t>When Elizabeth was alive women were not allowed to vote in elections and Elizabeth thought that was unfair.</a:t>
            </a:r>
          </a:p>
          <a:p>
            <a:pPr marL="0" indent="0">
              <a:lnSpc>
                <a:spcPct val="150000"/>
              </a:lnSpc>
              <a:buNone/>
            </a:pPr>
            <a:r>
              <a:rPr lang="en-GB" dirty="0"/>
              <a:t>She spent her life campaigning for the right for women to vote.</a:t>
            </a:r>
          </a:p>
        </p:txBody>
      </p:sp>
    </p:spTree>
    <p:extLst>
      <p:ext uri="{BB962C8B-B14F-4D97-AF65-F5344CB8AC3E}">
        <p14:creationId xmlns:p14="http://schemas.microsoft.com/office/powerpoint/2010/main" val="201534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076F-1B91-487F-A867-C1B351C646BB}"/>
              </a:ext>
            </a:extLst>
          </p:cNvPr>
          <p:cNvSpPr>
            <a:spLocks noGrp="1"/>
          </p:cNvSpPr>
          <p:nvPr>
            <p:ph type="title"/>
          </p:nvPr>
        </p:nvSpPr>
        <p:spPr>
          <a:xfrm>
            <a:off x="446174" y="2800445"/>
            <a:ext cx="5522183" cy="2967606"/>
          </a:xfrm>
        </p:spPr>
        <p:txBody>
          <a:bodyPr vert="horz" lIns="91440" tIns="45720" rIns="91440" bIns="45720" rtlCol="0" anchor="b">
            <a:noAutofit/>
          </a:bodyPr>
          <a:lstStyle/>
          <a:p>
            <a:pPr>
              <a:lnSpc>
                <a:spcPct val="150000"/>
              </a:lnSpc>
            </a:pPr>
            <a:r>
              <a:rPr lang="en-US" sz="2400" dirty="0"/>
              <a:t>Sadly Elizabeth had been forgotten by history until recently.  </a:t>
            </a:r>
            <a:br>
              <a:rPr lang="en-US" sz="2400" dirty="0"/>
            </a:br>
            <a:br>
              <a:rPr lang="en-US" sz="2400" dirty="0"/>
            </a:br>
            <a:r>
              <a:rPr lang="en-US" sz="2400" dirty="0"/>
              <a:t>She is now named as an important person who fought to allow women to vote on the statue of Millicent Fawcett, a suffragette.  This is outside parliament in London.</a:t>
            </a:r>
            <a:br>
              <a:rPr lang="en-US" sz="2400" dirty="0"/>
            </a:br>
            <a:br>
              <a:rPr lang="en-US" sz="2400" dirty="0"/>
            </a:br>
            <a:r>
              <a:rPr lang="en-US" sz="2400" dirty="0"/>
              <a:t>There is a campaign to erect a statue to commemorate Elizabeth’s life in </a:t>
            </a:r>
            <a:r>
              <a:rPr lang="en-US" sz="2400" dirty="0" err="1"/>
              <a:t>Congleton</a:t>
            </a:r>
            <a:r>
              <a:rPr lang="en-US" sz="2400" dirty="0"/>
              <a:t>.</a:t>
            </a:r>
          </a:p>
        </p:txBody>
      </p:sp>
      <p:pic>
        <p:nvPicPr>
          <p:cNvPr id="7" name="Picture 6">
            <a:extLst>
              <a:ext uri="{FF2B5EF4-FFF2-40B4-BE49-F238E27FC236}">
                <a16:creationId xmlns:a16="http://schemas.microsoft.com/office/drawing/2014/main" id="{80AA400A-06C6-4500-B69F-0B22B6E35F7D}"/>
              </a:ext>
            </a:extLst>
          </p:cNvPr>
          <p:cNvPicPr>
            <a:picLocks noChangeAspect="1"/>
          </p:cNvPicPr>
          <p:nvPr/>
        </p:nvPicPr>
        <p:blipFill rotWithShape="1">
          <a:blip r:embed="rId3"/>
          <a:srcRect t="2352" r="-2" b="18897"/>
          <a:stretch/>
        </p:blipFill>
        <p:spPr>
          <a:xfrm>
            <a:off x="6702130" y="10"/>
            <a:ext cx="5486400" cy="6857990"/>
          </a:xfrm>
          <a:prstGeom prst="rect">
            <a:avLst/>
          </a:prstGeom>
        </p:spPr>
      </p:pic>
    </p:spTree>
    <p:extLst>
      <p:ext uri="{BB962C8B-B14F-4D97-AF65-F5344CB8AC3E}">
        <p14:creationId xmlns:p14="http://schemas.microsoft.com/office/powerpoint/2010/main" val="65062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F8626-A120-4094-97AA-98A69D2425CC}"/>
              </a:ext>
            </a:extLst>
          </p:cNvPr>
          <p:cNvSpPr>
            <a:spLocks noGrp="1"/>
          </p:cNvSpPr>
          <p:nvPr>
            <p:ph type="title"/>
          </p:nvPr>
        </p:nvSpPr>
        <p:spPr>
          <a:xfrm>
            <a:off x="606185" y="190313"/>
            <a:ext cx="10650070" cy="1325563"/>
          </a:xfrm>
        </p:spPr>
        <p:txBody>
          <a:bodyPr>
            <a:normAutofit/>
          </a:bodyPr>
          <a:lstStyle/>
          <a:p>
            <a:r>
              <a:rPr lang="en-GB" sz="3200" b="1" dirty="0"/>
              <a:t>Read the summary of Elizabeth’s life and answer the following questions:</a:t>
            </a:r>
          </a:p>
        </p:txBody>
      </p:sp>
      <p:sp>
        <p:nvSpPr>
          <p:cNvPr id="5" name="Content Placeholder 4">
            <a:extLst>
              <a:ext uri="{FF2B5EF4-FFF2-40B4-BE49-F238E27FC236}">
                <a16:creationId xmlns:a16="http://schemas.microsoft.com/office/drawing/2014/main" id="{E0ED3702-8A8F-4508-9C2B-27E2D65C7716}"/>
              </a:ext>
            </a:extLst>
          </p:cNvPr>
          <p:cNvSpPr>
            <a:spLocks noGrp="1"/>
          </p:cNvSpPr>
          <p:nvPr>
            <p:ph idx="1"/>
          </p:nvPr>
        </p:nvSpPr>
        <p:spPr>
          <a:xfrm>
            <a:off x="372035" y="1565809"/>
            <a:ext cx="11819965" cy="4602069"/>
          </a:xfrm>
        </p:spPr>
        <p:txBody>
          <a:bodyPr>
            <a:noAutofit/>
          </a:bodyPr>
          <a:lstStyle/>
          <a:p>
            <a:pPr marL="514350" indent="-514350">
              <a:lnSpc>
                <a:spcPct val="150000"/>
              </a:lnSpc>
              <a:buFont typeface="+mj-lt"/>
              <a:buAutoNum type="arabicParenR"/>
            </a:pPr>
            <a:r>
              <a:rPr lang="en-GB" sz="1800" dirty="0"/>
              <a:t>Put these events in Elizabeth’s life order of when they happened, earliest first:</a:t>
            </a:r>
          </a:p>
          <a:p>
            <a:pPr marL="971550" lvl="1" indent="-514350">
              <a:lnSpc>
                <a:spcPct val="150000"/>
              </a:lnSpc>
              <a:buFont typeface="+mj-lt"/>
              <a:buAutoNum type="alphaLcPeriod"/>
            </a:pPr>
            <a:r>
              <a:rPr lang="en-GB" sz="1800" dirty="0"/>
              <a:t>She worked as a governess in Manchester</a:t>
            </a:r>
          </a:p>
          <a:p>
            <a:pPr marL="971550" lvl="1" indent="-514350">
              <a:lnSpc>
                <a:spcPct val="150000"/>
              </a:lnSpc>
              <a:buFont typeface="+mj-lt"/>
              <a:buAutoNum type="alphaLcPeriod"/>
            </a:pPr>
            <a:r>
              <a:rPr lang="en-GB" sz="1800" dirty="0"/>
              <a:t>She was sent to boarding school</a:t>
            </a:r>
          </a:p>
          <a:p>
            <a:pPr marL="971550" lvl="1" indent="-514350">
              <a:lnSpc>
                <a:spcPct val="150000"/>
              </a:lnSpc>
              <a:buFont typeface="+mj-lt"/>
              <a:buAutoNum type="alphaLcPeriod"/>
            </a:pPr>
            <a:r>
              <a:rPr lang="en-GB" sz="1800" dirty="0"/>
              <a:t>She married Ben</a:t>
            </a:r>
          </a:p>
          <a:p>
            <a:pPr marL="514350" indent="-514350">
              <a:lnSpc>
                <a:spcPct val="150000"/>
              </a:lnSpc>
              <a:buFont typeface="+mj-lt"/>
              <a:buAutoNum type="arabicParenR"/>
            </a:pPr>
            <a:r>
              <a:rPr lang="en-GB" sz="1800" dirty="0"/>
              <a:t>Who were Ben, Frank,  Joseph and Elizabeth? Draw a simple family tree to show how they were related to Elizabeth.</a:t>
            </a:r>
          </a:p>
          <a:p>
            <a:pPr marL="514350" indent="-514350">
              <a:lnSpc>
                <a:spcPct val="150000"/>
              </a:lnSpc>
              <a:buFont typeface="+mj-lt"/>
              <a:buAutoNum type="arabicParenR"/>
            </a:pPr>
            <a:r>
              <a:rPr lang="en-GB" sz="1800" dirty="0"/>
              <a:t>Elizabeth was born in 1833. How old was she when she died?</a:t>
            </a:r>
          </a:p>
          <a:p>
            <a:pPr marL="514350" indent="-514350">
              <a:lnSpc>
                <a:spcPct val="150000"/>
              </a:lnSpc>
              <a:buFont typeface="+mj-lt"/>
              <a:buAutoNum type="arabicParenR"/>
            </a:pPr>
            <a:r>
              <a:rPr lang="en-GB" sz="1800" dirty="0"/>
              <a:t>Where did Elizabeth open a school for girls in Congleton?</a:t>
            </a:r>
          </a:p>
          <a:p>
            <a:pPr marL="514350" indent="-514350">
              <a:lnSpc>
                <a:spcPct val="150000"/>
              </a:lnSpc>
              <a:buFont typeface="+mj-lt"/>
              <a:buAutoNum type="arabicParenR"/>
            </a:pPr>
            <a:r>
              <a:rPr lang="en-GB" sz="1800" dirty="0"/>
              <a:t>How long did Ben and Elizabeth live in Congleton for?</a:t>
            </a:r>
          </a:p>
          <a:p>
            <a:pPr marL="514350" indent="-514350">
              <a:lnSpc>
                <a:spcPct val="150000"/>
              </a:lnSpc>
              <a:buFont typeface="+mj-lt"/>
              <a:buAutoNum type="arabicParenR"/>
            </a:pPr>
            <a:r>
              <a:rPr lang="en-GB" sz="1800" dirty="0"/>
              <a:t>Who lived longest, Elizabeth, her brother or her husband?</a:t>
            </a:r>
          </a:p>
          <a:p>
            <a:pPr marL="514350" indent="-514350">
              <a:lnSpc>
                <a:spcPct val="150000"/>
              </a:lnSpc>
              <a:buFont typeface="+mj-lt"/>
              <a:buAutoNum type="arabicParenR"/>
            </a:pPr>
            <a:r>
              <a:rPr lang="en-GB" sz="1800" dirty="0"/>
              <a:t>Did Elizabeth live long enough to see women get the vote?</a:t>
            </a:r>
          </a:p>
          <a:p>
            <a:pPr marL="514350" indent="-514350">
              <a:lnSpc>
                <a:spcPct val="150000"/>
              </a:lnSpc>
              <a:buFont typeface="+mj-lt"/>
              <a:buAutoNum type="arabicParenR"/>
            </a:pPr>
            <a:endParaRPr lang="en-GB" sz="1800" dirty="0"/>
          </a:p>
          <a:p>
            <a:pPr marL="514350" indent="-514350">
              <a:buFont typeface="+mj-lt"/>
              <a:buAutoNum type="arabicParenR"/>
            </a:pPr>
            <a:endParaRPr lang="en-GB" sz="1800" dirty="0"/>
          </a:p>
          <a:p>
            <a:pPr marL="514350" indent="-514350">
              <a:buFont typeface="+mj-lt"/>
              <a:buAutoNum type="arabicParenR"/>
            </a:pPr>
            <a:endParaRPr lang="en-GB" sz="1800" dirty="0"/>
          </a:p>
        </p:txBody>
      </p:sp>
    </p:spTree>
    <p:extLst>
      <p:ext uri="{BB962C8B-B14F-4D97-AF65-F5344CB8AC3E}">
        <p14:creationId xmlns:p14="http://schemas.microsoft.com/office/powerpoint/2010/main" val="416081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FCA7-37AE-4F31-9A3D-E7A01827AA68}"/>
              </a:ext>
            </a:extLst>
          </p:cNvPr>
          <p:cNvSpPr>
            <a:spLocks noGrp="1"/>
          </p:cNvSpPr>
          <p:nvPr>
            <p:ph type="title"/>
          </p:nvPr>
        </p:nvSpPr>
        <p:spPr>
          <a:xfrm>
            <a:off x="638735" y="18255"/>
            <a:ext cx="10914529" cy="1325563"/>
          </a:xfrm>
        </p:spPr>
        <p:txBody>
          <a:bodyPr>
            <a:normAutofit/>
          </a:bodyPr>
          <a:lstStyle/>
          <a:p>
            <a:r>
              <a:rPr lang="en-GB" sz="4000" b="1" dirty="0"/>
              <a:t>How would a statue of Elizabeth benefit Congleton?</a:t>
            </a:r>
          </a:p>
        </p:txBody>
      </p:sp>
      <p:sp>
        <p:nvSpPr>
          <p:cNvPr id="3" name="Content Placeholder 2">
            <a:extLst>
              <a:ext uri="{FF2B5EF4-FFF2-40B4-BE49-F238E27FC236}">
                <a16:creationId xmlns:a16="http://schemas.microsoft.com/office/drawing/2014/main" id="{1ABA11BF-CC8C-41F5-9549-B9A0899FD472}"/>
              </a:ext>
            </a:extLst>
          </p:cNvPr>
          <p:cNvSpPr>
            <a:spLocks noGrp="1"/>
          </p:cNvSpPr>
          <p:nvPr>
            <p:ph idx="1"/>
          </p:nvPr>
        </p:nvSpPr>
        <p:spPr>
          <a:xfrm>
            <a:off x="535640" y="1195900"/>
            <a:ext cx="11017624" cy="5056982"/>
          </a:xfrm>
        </p:spPr>
        <p:txBody>
          <a:bodyPr>
            <a:normAutofit fontScale="55000" lnSpcReduction="20000"/>
          </a:bodyPr>
          <a:lstStyle/>
          <a:p>
            <a:pPr marL="742950" indent="-742950">
              <a:lnSpc>
                <a:spcPct val="160000"/>
              </a:lnSpc>
              <a:buFont typeface="+mj-lt"/>
              <a:buAutoNum type="arabicPeriod"/>
            </a:pPr>
            <a:r>
              <a:rPr lang="en-GB" sz="4400" dirty="0"/>
              <a:t>With your table, identify at least 4 ways a statue of Elizabeth would benefit Congleton. </a:t>
            </a:r>
          </a:p>
          <a:p>
            <a:pPr marL="742950" indent="-742950">
              <a:lnSpc>
                <a:spcPct val="160000"/>
              </a:lnSpc>
              <a:buFont typeface="+mj-lt"/>
              <a:buAutoNum type="arabicPeriod"/>
            </a:pPr>
            <a:r>
              <a:rPr lang="en-GB" sz="4400" dirty="0"/>
              <a:t>You have 4 words to write on the base of the statue to describe Elizabeth’s personality and/or actions.  What 4 words would your table choose?</a:t>
            </a:r>
          </a:p>
          <a:p>
            <a:pPr marL="742950" indent="-742950">
              <a:lnSpc>
                <a:spcPct val="160000"/>
              </a:lnSpc>
              <a:buFont typeface="+mj-lt"/>
              <a:buAutoNum type="arabicPeriod"/>
            </a:pPr>
            <a:r>
              <a:rPr lang="en-GB" sz="4400" dirty="0"/>
              <a:t>Where would you put the statue in Congleton, and why?</a:t>
            </a:r>
          </a:p>
          <a:p>
            <a:pPr marL="0" indent="0">
              <a:lnSpc>
                <a:spcPct val="160000"/>
              </a:lnSpc>
              <a:buNone/>
            </a:pPr>
            <a:endParaRPr lang="en-GB" sz="4400" dirty="0"/>
          </a:p>
          <a:p>
            <a:pPr marL="0" indent="0">
              <a:lnSpc>
                <a:spcPct val="160000"/>
              </a:lnSpc>
              <a:buNone/>
            </a:pPr>
            <a:r>
              <a:rPr lang="en-GB" sz="4400" dirty="0"/>
              <a:t>Be ready to share your ideas with the class.</a:t>
            </a:r>
          </a:p>
          <a:p>
            <a:pPr marL="0" indent="0">
              <a:lnSpc>
                <a:spcPct val="160000"/>
              </a:lnSpc>
              <a:buNone/>
            </a:pPr>
            <a:r>
              <a:rPr lang="en-GB" sz="4400" dirty="0"/>
              <a:t>Did you know that there are more statues of dogs and horses than women in the UK! </a:t>
            </a:r>
          </a:p>
          <a:p>
            <a:pPr marL="0" indent="0">
              <a:lnSpc>
                <a:spcPct val="160000"/>
              </a:lnSpc>
              <a:buNone/>
            </a:pPr>
            <a:endParaRPr lang="en-GB" sz="4400" dirty="0"/>
          </a:p>
          <a:p>
            <a:pPr marL="0" indent="0">
              <a:lnSpc>
                <a:spcPct val="160000"/>
              </a:lnSpc>
              <a:buNone/>
            </a:pPr>
            <a:endParaRPr lang="en-GB" sz="4400" dirty="0"/>
          </a:p>
          <a:p>
            <a:endParaRPr lang="en-GB" dirty="0"/>
          </a:p>
          <a:p>
            <a:endParaRPr lang="en-GB" dirty="0"/>
          </a:p>
        </p:txBody>
      </p:sp>
    </p:spTree>
    <p:extLst>
      <p:ext uri="{BB962C8B-B14F-4D97-AF65-F5344CB8AC3E}">
        <p14:creationId xmlns:p14="http://schemas.microsoft.com/office/powerpoint/2010/main" val="12127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0E9-98D9-4A0C-B190-C7EA66152414}"/>
              </a:ext>
            </a:extLst>
          </p:cNvPr>
          <p:cNvSpPr>
            <a:spLocks noGrp="1"/>
          </p:cNvSpPr>
          <p:nvPr>
            <p:ph type="title"/>
          </p:nvPr>
        </p:nvSpPr>
        <p:spPr/>
        <p:txBody>
          <a:bodyPr/>
          <a:lstStyle/>
          <a:p>
            <a:r>
              <a:rPr lang="en-GB" dirty="0"/>
              <a:t>Activity 3 </a:t>
            </a:r>
          </a:p>
        </p:txBody>
      </p:sp>
      <p:sp>
        <p:nvSpPr>
          <p:cNvPr id="3" name="Text Placeholder 2">
            <a:extLst>
              <a:ext uri="{FF2B5EF4-FFF2-40B4-BE49-F238E27FC236}">
                <a16:creationId xmlns:a16="http://schemas.microsoft.com/office/drawing/2014/main" id="{4DB8434E-50EC-499C-832C-7CFC36A1DAD1}"/>
              </a:ext>
            </a:extLst>
          </p:cNvPr>
          <p:cNvSpPr>
            <a:spLocks noGrp="1"/>
          </p:cNvSpPr>
          <p:nvPr>
            <p:ph type="body" idx="1"/>
          </p:nvPr>
        </p:nvSpPr>
        <p:spPr/>
        <p:txBody>
          <a:bodyPr/>
          <a:lstStyle/>
          <a:p>
            <a:r>
              <a:rPr lang="en-GB" dirty="0"/>
              <a:t>What would Elizabeth campaign about today?</a:t>
            </a:r>
          </a:p>
        </p:txBody>
      </p:sp>
    </p:spTree>
    <p:extLst>
      <p:ext uri="{BB962C8B-B14F-4D97-AF65-F5344CB8AC3E}">
        <p14:creationId xmlns:p14="http://schemas.microsoft.com/office/powerpoint/2010/main" val="61813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2F94D-780B-4D39-8836-5ED627D34779}"/>
              </a:ext>
            </a:extLst>
          </p:cNvPr>
          <p:cNvSpPr>
            <a:spLocks noGrp="1"/>
          </p:cNvSpPr>
          <p:nvPr>
            <p:ph type="title"/>
          </p:nvPr>
        </p:nvSpPr>
        <p:spPr>
          <a:xfrm>
            <a:off x="4965430" y="629268"/>
            <a:ext cx="6967490" cy="1286160"/>
          </a:xfrm>
        </p:spPr>
        <p:txBody>
          <a:bodyPr anchor="b">
            <a:normAutofit/>
          </a:bodyPr>
          <a:lstStyle/>
          <a:p>
            <a:r>
              <a:rPr lang="en-GB" sz="4100" dirty="0"/>
              <a:t>This is </a:t>
            </a:r>
            <a:br>
              <a:rPr lang="en-GB" sz="4100" dirty="0"/>
            </a:br>
            <a:r>
              <a:rPr lang="en-GB" sz="4100" dirty="0"/>
              <a:t>Elizabeth Wolstenholme </a:t>
            </a:r>
            <a:r>
              <a:rPr lang="en-GB" sz="4100" dirty="0" err="1"/>
              <a:t>Elmy</a:t>
            </a:r>
            <a:endParaRPr lang="en-GB" sz="4100" dirty="0"/>
          </a:p>
        </p:txBody>
      </p:sp>
      <p:sp>
        <p:nvSpPr>
          <p:cNvPr id="6" name="Content Placeholder 5">
            <a:extLst>
              <a:ext uri="{FF2B5EF4-FFF2-40B4-BE49-F238E27FC236}">
                <a16:creationId xmlns:a16="http://schemas.microsoft.com/office/drawing/2014/main" id="{54159BB4-350E-47A8-A3CB-50F3FE3C4B41}"/>
              </a:ext>
            </a:extLst>
          </p:cNvPr>
          <p:cNvSpPr>
            <a:spLocks noGrp="1"/>
          </p:cNvSpPr>
          <p:nvPr>
            <p:ph idx="1"/>
          </p:nvPr>
        </p:nvSpPr>
        <p:spPr>
          <a:xfrm>
            <a:off x="4965431" y="2438400"/>
            <a:ext cx="6586489" cy="3785419"/>
          </a:xfrm>
        </p:spPr>
        <p:txBody>
          <a:bodyPr>
            <a:normAutofit/>
          </a:bodyPr>
          <a:lstStyle/>
          <a:p>
            <a:pPr marL="0" indent="0">
              <a:buNone/>
            </a:pPr>
            <a:r>
              <a:rPr lang="en-GB" sz="2400" dirty="0"/>
              <a:t>She lived in Congleton.</a:t>
            </a:r>
          </a:p>
          <a:p>
            <a:pPr marL="0" indent="0">
              <a:buNone/>
            </a:pPr>
            <a:r>
              <a:rPr lang="en-GB" sz="2400" dirty="0"/>
              <a:t>She was born in 1833 and died in 1918.</a:t>
            </a:r>
          </a:p>
          <a:p>
            <a:pPr marL="0" indent="0">
              <a:buNone/>
            </a:pPr>
            <a:r>
              <a:rPr lang="en-GB" sz="2400" dirty="0"/>
              <a:t>She was a life long activist, who campaigned for equality.</a:t>
            </a:r>
          </a:p>
          <a:p>
            <a:pPr marL="0" indent="0">
              <a:buNone/>
            </a:pPr>
            <a:r>
              <a:rPr lang="en-GB" sz="2400" dirty="0"/>
              <a:t>She campaigned for the right for women to vote, girls to go to school and women to own property</a:t>
            </a:r>
            <a:r>
              <a:rPr lang="en-GB" sz="2000" dirty="0"/>
              <a:t>.</a:t>
            </a:r>
          </a:p>
          <a:p>
            <a:pPr marL="0" indent="0">
              <a:buNone/>
            </a:pPr>
            <a:endParaRPr lang="en-GB" sz="2400" dirty="0"/>
          </a:p>
          <a:p>
            <a:pPr marL="0" indent="0">
              <a:buNone/>
            </a:pPr>
            <a:endParaRPr lang="en-GB" sz="2000" dirty="0"/>
          </a:p>
          <a:p>
            <a:pPr marL="0" indent="0">
              <a:buNone/>
            </a:pPr>
            <a:endParaRPr lang="en-GB" sz="2000" dirty="0"/>
          </a:p>
        </p:txBody>
      </p:sp>
      <p:pic>
        <p:nvPicPr>
          <p:cNvPr id="7" name="Picture 6">
            <a:extLst>
              <a:ext uri="{FF2B5EF4-FFF2-40B4-BE49-F238E27FC236}">
                <a16:creationId xmlns:a16="http://schemas.microsoft.com/office/drawing/2014/main" id="{85B6DA43-2A97-44D5-AA84-5CD05E967839}"/>
              </a:ext>
            </a:extLst>
          </p:cNvPr>
          <p:cNvPicPr>
            <a:picLocks noChangeAspect="1"/>
          </p:cNvPicPr>
          <p:nvPr/>
        </p:nvPicPr>
        <p:blipFill rotWithShape="1">
          <a:blip r:embed="rId3"/>
          <a:srcRect l="2392"/>
          <a:stretch/>
        </p:blipFill>
        <p:spPr>
          <a:xfrm>
            <a:off x="20" y="10"/>
            <a:ext cx="4635571" cy="6857990"/>
          </a:xfrm>
          <a:prstGeom prst="rect">
            <a:avLst/>
          </a:prstGeom>
          <a:effectLst/>
        </p:spPr>
      </p:pic>
    </p:spTree>
    <p:extLst>
      <p:ext uri="{BB962C8B-B14F-4D97-AF65-F5344CB8AC3E}">
        <p14:creationId xmlns:p14="http://schemas.microsoft.com/office/powerpoint/2010/main" val="71201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27C-84C7-4F25-8FB0-B0B15FA77C70}"/>
              </a:ext>
            </a:extLst>
          </p:cNvPr>
          <p:cNvSpPr>
            <a:spLocks noGrp="1"/>
          </p:cNvSpPr>
          <p:nvPr>
            <p:ph type="title"/>
          </p:nvPr>
        </p:nvSpPr>
        <p:spPr/>
        <p:txBody>
          <a:bodyPr/>
          <a:lstStyle/>
          <a:p>
            <a:r>
              <a:rPr lang="en-GB" dirty="0"/>
              <a:t>Elizabeth was a suffragist.</a:t>
            </a:r>
          </a:p>
        </p:txBody>
      </p:sp>
      <p:sp>
        <p:nvSpPr>
          <p:cNvPr id="3" name="Content Placeholder 2">
            <a:extLst>
              <a:ext uri="{FF2B5EF4-FFF2-40B4-BE49-F238E27FC236}">
                <a16:creationId xmlns:a16="http://schemas.microsoft.com/office/drawing/2014/main" id="{A74CBA9C-C17C-4A93-B10C-FF305F967E10}"/>
              </a:ext>
            </a:extLst>
          </p:cNvPr>
          <p:cNvSpPr>
            <a:spLocks noGrp="1"/>
          </p:cNvSpPr>
          <p:nvPr>
            <p:ph idx="1"/>
          </p:nvPr>
        </p:nvSpPr>
        <p:spPr>
          <a:xfrm>
            <a:off x="838200" y="1690688"/>
            <a:ext cx="10515600" cy="4664392"/>
          </a:xfrm>
        </p:spPr>
        <p:txBody>
          <a:bodyPr>
            <a:normAutofit fontScale="92500" lnSpcReduction="10000"/>
          </a:bodyPr>
          <a:lstStyle/>
          <a:p>
            <a:pPr marL="0" indent="0">
              <a:lnSpc>
                <a:spcPct val="150000"/>
              </a:lnSpc>
              <a:buNone/>
            </a:pPr>
            <a:r>
              <a:rPr lang="en-GB" dirty="0"/>
              <a:t>A suffragist was a person who campaigned for women’s suffrage.</a:t>
            </a:r>
          </a:p>
          <a:p>
            <a:pPr marL="0" indent="0">
              <a:lnSpc>
                <a:spcPct val="150000"/>
              </a:lnSpc>
              <a:buNone/>
            </a:pPr>
            <a:r>
              <a:rPr lang="en-GB" dirty="0"/>
              <a:t>‘Suffrage’ means the right to vote in an election for the government of a country.</a:t>
            </a:r>
          </a:p>
          <a:p>
            <a:pPr marL="0" indent="0">
              <a:lnSpc>
                <a:spcPct val="150000"/>
              </a:lnSpc>
              <a:buNone/>
            </a:pPr>
            <a:endParaRPr lang="en-GB" dirty="0"/>
          </a:p>
          <a:p>
            <a:pPr marL="0" indent="0">
              <a:lnSpc>
                <a:spcPct val="150000"/>
              </a:lnSpc>
              <a:buNone/>
            </a:pPr>
            <a:r>
              <a:rPr lang="en-GB" dirty="0"/>
              <a:t>When Elizabeth was alive women were not allowed to vote in elections and Elizabeth thought that was unfair.</a:t>
            </a:r>
          </a:p>
          <a:p>
            <a:pPr marL="0" indent="0">
              <a:lnSpc>
                <a:spcPct val="150000"/>
              </a:lnSpc>
              <a:buNone/>
            </a:pPr>
            <a:r>
              <a:rPr lang="en-GB" dirty="0"/>
              <a:t>She spent her life campaigning for the right for women to vote.</a:t>
            </a:r>
          </a:p>
        </p:txBody>
      </p:sp>
    </p:spTree>
    <p:extLst>
      <p:ext uri="{BB962C8B-B14F-4D97-AF65-F5344CB8AC3E}">
        <p14:creationId xmlns:p14="http://schemas.microsoft.com/office/powerpoint/2010/main" val="42491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C8A3-553B-4A17-AA5E-9B17B3AA7A9F}"/>
              </a:ext>
            </a:extLst>
          </p:cNvPr>
          <p:cNvSpPr>
            <a:spLocks noGrp="1"/>
          </p:cNvSpPr>
          <p:nvPr>
            <p:ph type="title"/>
          </p:nvPr>
        </p:nvSpPr>
        <p:spPr>
          <a:xfrm>
            <a:off x="506781" y="278497"/>
            <a:ext cx="11178435" cy="1325563"/>
          </a:xfrm>
          <a:solidFill>
            <a:srgbClr val="00B050"/>
          </a:solidFill>
        </p:spPr>
        <p:txBody>
          <a:bodyPr/>
          <a:lstStyle/>
          <a:p>
            <a:pPr algn="ctr"/>
            <a:r>
              <a:rPr lang="en-GB" b="1" dirty="0">
                <a:effectLst>
                  <a:outerShdw blurRad="38100" dist="38100" dir="2700000" algn="tl">
                    <a:srgbClr val="000000">
                      <a:alpha val="43137"/>
                    </a:srgbClr>
                  </a:outerShdw>
                </a:effectLst>
              </a:rPr>
              <a:t>Teacher’s Notes/Aims/ Primary Lesson</a:t>
            </a:r>
          </a:p>
        </p:txBody>
      </p:sp>
      <p:sp>
        <p:nvSpPr>
          <p:cNvPr id="3" name="Content Placeholder 2">
            <a:extLst>
              <a:ext uri="{FF2B5EF4-FFF2-40B4-BE49-F238E27FC236}">
                <a16:creationId xmlns:a16="http://schemas.microsoft.com/office/drawing/2014/main" id="{EB044D85-968E-4951-8A0E-1F2CDFFE94E0}"/>
              </a:ext>
            </a:extLst>
          </p:cNvPr>
          <p:cNvSpPr>
            <a:spLocks noGrp="1"/>
          </p:cNvSpPr>
          <p:nvPr>
            <p:ph idx="1"/>
          </p:nvPr>
        </p:nvSpPr>
        <p:spPr>
          <a:xfrm>
            <a:off x="506782" y="1780151"/>
            <a:ext cx="11482018" cy="4655817"/>
          </a:xfrm>
        </p:spPr>
        <p:txBody>
          <a:bodyPr>
            <a:normAutofit/>
          </a:bodyPr>
          <a:lstStyle/>
          <a:p>
            <a:pPr marL="0" indent="0">
              <a:buNone/>
            </a:pPr>
            <a:r>
              <a:rPr lang="en-GB" sz="2200" dirty="0"/>
              <a:t>The aim of these activities are:</a:t>
            </a:r>
          </a:p>
          <a:p>
            <a:pPr lvl="1"/>
            <a:r>
              <a:rPr lang="en-GB" sz="1800" dirty="0"/>
              <a:t>To raise awareness of who Elizabeth Wolstenholme-Elmy was as a national figure , including her ‘legacy’ – her beliefs and actions and explore the issues raised by them.</a:t>
            </a:r>
          </a:p>
          <a:p>
            <a:pPr lvl="1"/>
            <a:r>
              <a:rPr lang="en-GB" sz="1800" dirty="0"/>
              <a:t>To understand Elizabeth’s local connections with Congleton.</a:t>
            </a:r>
          </a:p>
          <a:p>
            <a:pPr lvl="1"/>
            <a:r>
              <a:rPr lang="en-GB" sz="1800" dirty="0"/>
              <a:t>To enable students to understand why people want to commemorate her life and achievements.</a:t>
            </a:r>
          </a:p>
          <a:p>
            <a:pPr marL="457200" lvl="1" indent="0">
              <a:buNone/>
            </a:pPr>
            <a:endParaRPr lang="en-GB" sz="1900" dirty="0"/>
          </a:p>
          <a:p>
            <a:pPr marL="0" indent="0">
              <a:buNone/>
            </a:pPr>
            <a:r>
              <a:rPr lang="en-GB" sz="2300" dirty="0"/>
              <a:t>Primary lesson:</a:t>
            </a:r>
          </a:p>
          <a:p>
            <a:pPr lvl="1"/>
            <a:r>
              <a:rPr lang="en-GB" sz="1800" dirty="0"/>
              <a:t>This was created for use with years 4/5/6, as appropriate.</a:t>
            </a:r>
          </a:p>
          <a:p>
            <a:pPr lvl="1"/>
            <a:r>
              <a:rPr lang="en-GB" sz="1800" dirty="0"/>
              <a:t>Please refer to the notes at the bottom of the slides for more details</a:t>
            </a:r>
          </a:p>
          <a:p>
            <a:pPr lvl="1"/>
            <a:r>
              <a:rPr lang="en-GB" sz="1800" dirty="0"/>
              <a:t>Please feel free to adapt and use all/some of the activities.  It is recommended that all students see the slides about Elizabeth so that they are aware of her and her connections to Congleton. </a:t>
            </a:r>
          </a:p>
          <a:p>
            <a:pPr lvl="1"/>
            <a:r>
              <a:rPr lang="en-GB" sz="1800" dirty="0"/>
              <a:t>The 3 activities can be done as one lesson or separate chunks, each section lasting approximately 20 </a:t>
            </a:r>
            <a:r>
              <a:rPr lang="en-GB" sz="1800" dirty="0" err="1"/>
              <a:t>mins</a:t>
            </a:r>
            <a:r>
              <a:rPr lang="en-GB" sz="1800" dirty="0"/>
              <a:t>.</a:t>
            </a:r>
          </a:p>
          <a:p>
            <a:pPr lvl="1"/>
            <a:endParaRPr lang="en-GB" sz="1800" dirty="0">
              <a:solidFill>
                <a:srgbClr val="00B050"/>
              </a:solidFill>
            </a:endParaRPr>
          </a:p>
          <a:p>
            <a:pPr marL="0" indent="0">
              <a:buNone/>
            </a:pPr>
            <a:r>
              <a:rPr lang="en-GB" sz="1800" dirty="0">
                <a:solidFill>
                  <a:srgbClr val="00B050"/>
                </a:solidFill>
              </a:rPr>
              <a:t>PLEASE NOTE – WE ARE HAPPY TO COME INTO SCHOOL AND TALK TO STUDENTS ABOUT ELIZABETH’S LIFE AND WORK.</a:t>
            </a:r>
          </a:p>
          <a:p>
            <a:endParaRPr lang="en-GB" sz="2300" dirty="0">
              <a:solidFill>
                <a:srgbClr val="00B050"/>
              </a:solidFill>
            </a:endParaRPr>
          </a:p>
          <a:p>
            <a:pPr marL="457200" lvl="1" indent="0">
              <a:buNone/>
            </a:pPr>
            <a:endParaRPr lang="en-GB" sz="1900" dirty="0"/>
          </a:p>
          <a:p>
            <a:pPr marL="457200" lvl="1" indent="0">
              <a:buNone/>
            </a:pPr>
            <a:endParaRPr lang="en-GB" sz="1900" dirty="0"/>
          </a:p>
          <a:p>
            <a:pPr lvl="1"/>
            <a:endParaRPr lang="en-GB" dirty="0"/>
          </a:p>
          <a:p>
            <a:pPr lvl="1"/>
            <a:endParaRPr lang="en-GB" dirty="0"/>
          </a:p>
        </p:txBody>
      </p:sp>
    </p:spTree>
    <p:extLst>
      <p:ext uri="{BB962C8B-B14F-4D97-AF65-F5344CB8AC3E}">
        <p14:creationId xmlns:p14="http://schemas.microsoft.com/office/powerpoint/2010/main" val="329901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076F-1B91-487F-A867-C1B351C646BB}"/>
              </a:ext>
            </a:extLst>
          </p:cNvPr>
          <p:cNvSpPr>
            <a:spLocks noGrp="1"/>
          </p:cNvSpPr>
          <p:nvPr>
            <p:ph type="title"/>
          </p:nvPr>
        </p:nvSpPr>
        <p:spPr>
          <a:xfrm>
            <a:off x="446174" y="2800445"/>
            <a:ext cx="5522183" cy="2967606"/>
          </a:xfrm>
        </p:spPr>
        <p:txBody>
          <a:bodyPr vert="horz" lIns="91440" tIns="45720" rIns="91440" bIns="45720" rtlCol="0" anchor="b">
            <a:noAutofit/>
          </a:bodyPr>
          <a:lstStyle/>
          <a:p>
            <a:pPr>
              <a:lnSpc>
                <a:spcPct val="150000"/>
              </a:lnSpc>
            </a:pPr>
            <a:r>
              <a:rPr lang="en-US" sz="2400" dirty="0"/>
              <a:t>Sadly Elizabeth had been forgotten by history until recently.  </a:t>
            </a:r>
            <a:br>
              <a:rPr lang="en-US" sz="2400" dirty="0"/>
            </a:br>
            <a:br>
              <a:rPr lang="en-US" sz="2400" dirty="0"/>
            </a:br>
            <a:r>
              <a:rPr lang="en-US" sz="2400" dirty="0"/>
              <a:t>She is now named as an important person who fought to allow women to vote on the statue of Millicent Fawcett, a suffragette.  This is outside parliament in London.</a:t>
            </a:r>
            <a:br>
              <a:rPr lang="en-US" sz="2400" dirty="0"/>
            </a:br>
            <a:br>
              <a:rPr lang="en-US" sz="2400" dirty="0"/>
            </a:br>
            <a:r>
              <a:rPr lang="en-US" sz="2400" dirty="0"/>
              <a:t>There is a campaign to erect a statue to commemorate Elizabeth’s life in </a:t>
            </a:r>
            <a:r>
              <a:rPr lang="en-US" sz="2400" dirty="0" err="1"/>
              <a:t>Congleton</a:t>
            </a:r>
            <a:r>
              <a:rPr lang="en-US" sz="2400" dirty="0"/>
              <a:t>.</a:t>
            </a:r>
          </a:p>
        </p:txBody>
      </p:sp>
      <p:pic>
        <p:nvPicPr>
          <p:cNvPr id="7" name="Picture 6">
            <a:extLst>
              <a:ext uri="{FF2B5EF4-FFF2-40B4-BE49-F238E27FC236}">
                <a16:creationId xmlns:a16="http://schemas.microsoft.com/office/drawing/2014/main" id="{80AA400A-06C6-4500-B69F-0B22B6E35F7D}"/>
              </a:ext>
            </a:extLst>
          </p:cNvPr>
          <p:cNvPicPr>
            <a:picLocks noChangeAspect="1"/>
          </p:cNvPicPr>
          <p:nvPr/>
        </p:nvPicPr>
        <p:blipFill rotWithShape="1">
          <a:blip r:embed="rId3"/>
          <a:srcRect t="2352" r="-2" b="18897"/>
          <a:stretch/>
        </p:blipFill>
        <p:spPr>
          <a:xfrm>
            <a:off x="6702130" y="10"/>
            <a:ext cx="5486400" cy="6857990"/>
          </a:xfrm>
          <a:prstGeom prst="rect">
            <a:avLst/>
          </a:prstGeom>
        </p:spPr>
      </p:pic>
    </p:spTree>
    <p:extLst>
      <p:ext uri="{BB962C8B-B14F-4D97-AF65-F5344CB8AC3E}">
        <p14:creationId xmlns:p14="http://schemas.microsoft.com/office/powerpoint/2010/main" val="107172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15CD608-4161-4A6A-9BC3-AE9AB6C4508F}"/>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4200" dirty="0">
                <a:solidFill>
                  <a:schemeClr val="bg1"/>
                </a:solidFill>
              </a:rPr>
              <a:t>Elizabeth campaigned to change things she thought were unfair in the world</a:t>
            </a:r>
            <a:br>
              <a:rPr lang="en-US" sz="4200" dirty="0">
                <a:solidFill>
                  <a:schemeClr val="bg1"/>
                </a:solidFill>
              </a:rPr>
            </a:br>
            <a:endParaRPr lang="en-US" sz="4200" dirty="0">
              <a:solidFill>
                <a:schemeClr val="bg1"/>
              </a:solidFill>
            </a:endParaRPr>
          </a:p>
        </p:txBody>
      </p:sp>
      <p:sp>
        <p:nvSpPr>
          <p:cNvPr id="6" name="Content Placeholder 5">
            <a:extLst>
              <a:ext uri="{FF2B5EF4-FFF2-40B4-BE49-F238E27FC236}">
                <a16:creationId xmlns:a16="http://schemas.microsoft.com/office/drawing/2014/main" id="{E2C73C40-16AE-4C0E-AE80-9443ACABDBC8}"/>
              </a:ext>
            </a:extLst>
          </p:cNvPr>
          <p:cNvSpPr>
            <a:spLocks noGrp="1"/>
          </p:cNvSpPr>
          <p:nvPr>
            <p:ph idx="1"/>
          </p:nvPr>
        </p:nvSpPr>
        <p:spPr>
          <a:xfrm>
            <a:off x="6745735" y="4415883"/>
            <a:ext cx="4806184" cy="1802038"/>
          </a:xfrm>
          <a:noFill/>
        </p:spPr>
        <p:txBody>
          <a:bodyPr vert="horz" lIns="91440" tIns="45720" rIns="91440" bIns="45720" rtlCol="0">
            <a:normAutofit/>
          </a:bodyPr>
          <a:lstStyle/>
          <a:p>
            <a:pPr marL="0" indent="0">
              <a:buNone/>
            </a:pPr>
            <a:r>
              <a:rPr lang="en-US" sz="3200" b="1" dirty="0">
                <a:solidFill>
                  <a:srgbClr val="00B0F0"/>
                </a:solidFill>
              </a:rPr>
              <a:t>What</a:t>
            </a:r>
            <a:r>
              <a:rPr lang="en-US" sz="3200" dirty="0">
                <a:solidFill>
                  <a:schemeClr val="bg1"/>
                </a:solidFill>
              </a:rPr>
              <a:t> would </a:t>
            </a:r>
            <a:r>
              <a:rPr lang="en-US" sz="3200" dirty="0">
                <a:solidFill>
                  <a:srgbClr val="00B0F0"/>
                </a:solidFill>
              </a:rPr>
              <a:t>YOU</a:t>
            </a:r>
            <a:r>
              <a:rPr lang="en-US" sz="3200" dirty="0">
                <a:solidFill>
                  <a:schemeClr val="bg1"/>
                </a:solidFill>
              </a:rPr>
              <a:t> campaign to </a:t>
            </a:r>
            <a:r>
              <a:rPr lang="en-US" sz="3200" dirty="0">
                <a:solidFill>
                  <a:srgbClr val="00B0F0"/>
                </a:solidFill>
              </a:rPr>
              <a:t>change</a:t>
            </a:r>
            <a:r>
              <a:rPr lang="en-US" sz="3200" dirty="0">
                <a:solidFill>
                  <a:schemeClr val="bg1"/>
                </a:solidFill>
              </a:rPr>
              <a:t> in the world and </a:t>
            </a:r>
            <a:r>
              <a:rPr lang="en-US" sz="3200" dirty="0">
                <a:solidFill>
                  <a:srgbClr val="00B0F0"/>
                </a:solidFill>
              </a:rPr>
              <a:t>why</a:t>
            </a:r>
            <a:r>
              <a:rPr lang="en-US" sz="3200" dirty="0">
                <a:solidFill>
                  <a:schemeClr val="bg1"/>
                </a:solidFill>
              </a:rPr>
              <a:t>?</a:t>
            </a:r>
          </a:p>
        </p:txBody>
      </p:sp>
      <p:pic>
        <p:nvPicPr>
          <p:cNvPr id="8" name="Picture 7">
            <a:extLst>
              <a:ext uri="{FF2B5EF4-FFF2-40B4-BE49-F238E27FC236}">
                <a16:creationId xmlns:a16="http://schemas.microsoft.com/office/drawing/2014/main" id="{6EA614F2-928A-4FAB-9FC8-D9E5AE69C0F8}"/>
              </a:ext>
            </a:extLst>
          </p:cNvPr>
          <p:cNvPicPr>
            <a:picLocks noChangeAspect="1"/>
          </p:cNvPicPr>
          <p:nvPr/>
        </p:nvPicPr>
        <p:blipFill rotWithShape="1">
          <a:blip r:embed="rId3"/>
          <a:srcRect r="-1" b="6490"/>
          <a:stretch/>
        </p:blipFill>
        <p:spPr>
          <a:xfrm>
            <a:off x="20" y="10"/>
            <a:ext cx="6105635" cy="6857990"/>
          </a:xfrm>
          <a:prstGeom prst="rect">
            <a:avLst/>
          </a:prstGeom>
        </p:spPr>
      </p:pic>
    </p:spTree>
    <p:extLst>
      <p:ext uri="{BB962C8B-B14F-4D97-AF65-F5344CB8AC3E}">
        <p14:creationId xmlns:p14="http://schemas.microsoft.com/office/powerpoint/2010/main" val="267108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9F80-84DA-4770-8654-E6077619B7D6}"/>
              </a:ext>
            </a:extLst>
          </p:cNvPr>
          <p:cNvSpPr>
            <a:spLocks noGrp="1"/>
          </p:cNvSpPr>
          <p:nvPr>
            <p:ph type="title"/>
          </p:nvPr>
        </p:nvSpPr>
        <p:spPr>
          <a:xfrm>
            <a:off x="5116879" y="203898"/>
            <a:ext cx="6422849" cy="1676603"/>
          </a:xfrm>
        </p:spPr>
        <p:txBody>
          <a:bodyPr>
            <a:normAutofit/>
          </a:bodyPr>
          <a:lstStyle/>
          <a:p>
            <a:r>
              <a:rPr lang="en-GB" dirty="0"/>
              <a:t>Think about the world today.  </a:t>
            </a:r>
          </a:p>
        </p:txBody>
      </p:sp>
      <p:sp>
        <p:nvSpPr>
          <p:cNvPr id="24" name="Rectangle 2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0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5F39AF-B78D-42AF-9A25-38612CA23003}"/>
              </a:ext>
            </a:extLst>
          </p:cNvPr>
          <p:cNvPicPr>
            <a:picLocks noChangeAspect="1"/>
          </p:cNvPicPr>
          <p:nvPr/>
        </p:nvPicPr>
        <p:blipFill>
          <a:blip r:embed="rId3"/>
          <a:stretch>
            <a:fillRect/>
          </a:stretch>
        </p:blipFill>
        <p:spPr>
          <a:xfrm>
            <a:off x="1218523" y="803049"/>
            <a:ext cx="2198961" cy="2470743"/>
          </a:xfrm>
          <a:prstGeom prst="rect">
            <a:avLst/>
          </a:prstGeom>
        </p:spPr>
      </p:pic>
      <p:pic>
        <p:nvPicPr>
          <p:cNvPr id="19" name="Graphic 6" descr="Person with Idea">
            <a:extLst>
              <a:ext uri="{FF2B5EF4-FFF2-40B4-BE49-F238E27FC236}">
                <a16:creationId xmlns:a16="http://schemas.microsoft.com/office/drawing/2014/main" id="{F3D8D3A9-C90F-430D-B73F-F34B312BE5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803" y="3461344"/>
            <a:ext cx="2438400" cy="2438400"/>
          </a:xfrm>
          <a:prstGeom prst="rect">
            <a:avLst/>
          </a:prstGeom>
          <a:effectLst/>
        </p:spPr>
      </p:pic>
      <p:sp>
        <p:nvSpPr>
          <p:cNvPr id="3" name="Content Placeholder 2">
            <a:extLst>
              <a:ext uri="{FF2B5EF4-FFF2-40B4-BE49-F238E27FC236}">
                <a16:creationId xmlns:a16="http://schemas.microsoft.com/office/drawing/2014/main" id="{DFC17B6A-DD38-4B22-8E95-A0F2ACA8977E}"/>
              </a:ext>
            </a:extLst>
          </p:cNvPr>
          <p:cNvSpPr>
            <a:spLocks noGrp="1"/>
          </p:cNvSpPr>
          <p:nvPr>
            <p:ph idx="1"/>
          </p:nvPr>
        </p:nvSpPr>
        <p:spPr>
          <a:xfrm>
            <a:off x="5116880" y="2100650"/>
            <a:ext cx="6422848" cy="4123170"/>
          </a:xfrm>
        </p:spPr>
        <p:txBody>
          <a:bodyPr>
            <a:normAutofit fontScale="92500" lnSpcReduction="10000"/>
          </a:bodyPr>
          <a:lstStyle/>
          <a:p>
            <a:pPr marL="0" indent="0">
              <a:buNone/>
            </a:pPr>
            <a:r>
              <a:rPr lang="en-GB" sz="2000" dirty="0"/>
              <a:t>What do you think needs changing?</a:t>
            </a:r>
          </a:p>
          <a:p>
            <a:pPr marL="0" indent="0">
              <a:buNone/>
            </a:pPr>
            <a:r>
              <a:rPr lang="en-GB" sz="2000" dirty="0"/>
              <a:t>Why?</a:t>
            </a:r>
          </a:p>
          <a:p>
            <a:pPr marL="0" indent="0">
              <a:buNone/>
            </a:pPr>
            <a:r>
              <a:rPr lang="en-GB" sz="2000" dirty="0"/>
              <a:t>Think carefully about the effect of the change you wish to make. Would it make peoples’ lives better? </a:t>
            </a:r>
          </a:p>
          <a:p>
            <a:pPr marL="0" indent="0">
              <a:buNone/>
            </a:pPr>
            <a:r>
              <a:rPr lang="en-GB" sz="2000" dirty="0"/>
              <a:t> </a:t>
            </a:r>
          </a:p>
          <a:p>
            <a:pPr marL="0" indent="0">
              <a:buNone/>
            </a:pPr>
            <a:r>
              <a:rPr lang="en-GB" sz="2000" dirty="0"/>
              <a:t>You could think about issues that affect the whole world.</a:t>
            </a:r>
          </a:p>
          <a:p>
            <a:pPr marL="0" indent="0">
              <a:buNone/>
            </a:pPr>
            <a:r>
              <a:rPr lang="en-GB" sz="2000" dirty="0"/>
              <a:t>You could think about issues that affect children or your community.</a:t>
            </a:r>
          </a:p>
          <a:p>
            <a:pPr marL="0" indent="0">
              <a:buNone/>
            </a:pPr>
            <a:endParaRPr lang="en-GB" sz="2000" dirty="0"/>
          </a:p>
          <a:p>
            <a:pPr marL="0" indent="0">
              <a:buNone/>
            </a:pPr>
            <a:r>
              <a:rPr lang="en-GB" sz="2000" dirty="0"/>
              <a:t>Tell your table 3 ideas you have to make things better.</a:t>
            </a:r>
          </a:p>
          <a:p>
            <a:pPr marL="0" indent="0">
              <a:buNone/>
            </a:pPr>
            <a:r>
              <a:rPr lang="en-GB" sz="2000" dirty="0"/>
              <a:t>Decide which issue you will make as your most  important issue.</a:t>
            </a:r>
          </a:p>
        </p:txBody>
      </p:sp>
    </p:spTree>
    <p:extLst>
      <p:ext uri="{BB962C8B-B14F-4D97-AF65-F5344CB8AC3E}">
        <p14:creationId xmlns:p14="http://schemas.microsoft.com/office/powerpoint/2010/main" val="342999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9625" y="685800"/>
            <a:ext cx="10515600" cy="5629275"/>
          </a:xfrm>
          <a:solidFill>
            <a:schemeClr val="accent6">
              <a:lumMod val="75000"/>
            </a:schemeClr>
          </a:solidFill>
        </p:spPr>
        <p:txBody>
          <a:bodyPr>
            <a:normAutofit/>
          </a:bodyPr>
          <a:lstStyle/>
          <a:p>
            <a:pPr algn="ctr"/>
            <a:r>
              <a:rPr lang="en-GB" sz="8000" b="1" dirty="0"/>
              <a:t>PRIMARY LESSON</a:t>
            </a:r>
          </a:p>
        </p:txBody>
      </p:sp>
    </p:spTree>
    <p:extLst>
      <p:ext uri="{BB962C8B-B14F-4D97-AF65-F5344CB8AC3E}">
        <p14:creationId xmlns:p14="http://schemas.microsoft.com/office/powerpoint/2010/main" val="176240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06C85-62A3-473E-98BB-CC36DDF03E95}"/>
              </a:ext>
            </a:extLst>
          </p:cNvPr>
          <p:cNvSpPr>
            <a:spLocks noGrp="1"/>
          </p:cNvSpPr>
          <p:nvPr>
            <p:ph type="title"/>
          </p:nvPr>
        </p:nvSpPr>
        <p:spPr/>
        <p:txBody>
          <a:bodyPr>
            <a:normAutofit/>
          </a:bodyPr>
          <a:lstStyle/>
          <a:p>
            <a:r>
              <a:rPr lang="en-GB" dirty="0"/>
              <a:t>Activity 1</a:t>
            </a:r>
            <a:br>
              <a:rPr lang="en-GB" dirty="0"/>
            </a:br>
            <a:endParaRPr lang="en-GB" dirty="0"/>
          </a:p>
        </p:txBody>
      </p:sp>
      <p:sp>
        <p:nvSpPr>
          <p:cNvPr id="7" name="Text Placeholder 6">
            <a:extLst>
              <a:ext uri="{FF2B5EF4-FFF2-40B4-BE49-F238E27FC236}">
                <a16:creationId xmlns:a16="http://schemas.microsoft.com/office/drawing/2014/main" id="{64955B08-6648-47CF-9769-E0F0F7739918}"/>
              </a:ext>
            </a:extLst>
          </p:cNvPr>
          <p:cNvSpPr>
            <a:spLocks noGrp="1"/>
          </p:cNvSpPr>
          <p:nvPr>
            <p:ph type="body" idx="1"/>
          </p:nvPr>
        </p:nvSpPr>
        <p:spPr/>
        <p:txBody>
          <a:bodyPr/>
          <a:lstStyle/>
          <a:p>
            <a:r>
              <a:rPr lang="en-GB" dirty="0"/>
              <a:t>Why is it important to be fair to everyone?</a:t>
            </a:r>
          </a:p>
        </p:txBody>
      </p:sp>
    </p:spTree>
    <p:extLst>
      <p:ext uri="{BB962C8B-B14F-4D97-AF65-F5344CB8AC3E}">
        <p14:creationId xmlns:p14="http://schemas.microsoft.com/office/powerpoint/2010/main" val="216728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1FF9A3-695D-4534-B6D9-E0031ABB9D5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The experiment….</a:t>
            </a:r>
          </a:p>
        </p:txBody>
      </p:sp>
    </p:spTree>
    <p:extLst>
      <p:ext uri="{BB962C8B-B14F-4D97-AF65-F5344CB8AC3E}">
        <p14:creationId xmlns:p14="http://schemas.microsoft.com/office/powerpoint/2010/main" val="17759028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2F94D-780B-4D39-8836-5ED627D34779}"/>
              </a:ext>
            </a:extLst>
          </p:cNvPr>
          <p:cNvSpPr>
            <a:spLocks noGrp="1"/>
          </p:cNvSpPr>
          <p:nvPr>
            <p:ph type="title"/>
          </p:nvPr>
        </p:nvSpPr>
        <p:spPr>
          <a:xfrm>
            <a:off x="4965430" y="629268"/>
            <a:ext cx="6967490" cy="1286160"/>
          </a:xfrm>
        </p:spPr>
        <p:txBody>
          <a:bodyPr anchor="b">
            <a:normAutofit/>
          </a:bodyPr>
          <a:lstStyle/>
          <a:p>
            <a:r>
              <a:rPr lang="en-GB" sz="4100" dirty="0"/>
              <a:t>This is </a:t>
            </a:r>
            <a:br>
              <a:rPr lang="en-GB" sz="4100" dirty="0"/>
            </a:br>
            <a:r>
              <a:rPr lang="en-GB" sz="4100" dirty="0"/>
              <a:t>Elizabeth Wolstenholme </a:t>
            </a:r>
            <a:r>
              <a:rPr lang="en-GB" sz="4100" dirty="0" err="1"/>
              <a:t>Elmy</a:t>
            </a:r>
            <a:endParaRPr lang="en-GB" sz="4100" dirty="0"/>
          </a:p>
        </p:txBody>
      </p:sp>
      <p:sp>
        <p:nvSpPr>
          <p:cNvPr id="6" name="Content Placeholder 5">
            <a:extLst>
              <a:ext uri="{FF2B5EF4-FFF2-40B4-BE49-F238E27FC236}">
                <a16:creationId xmlns:a16="http://schemas.microsoft.com/office/drawing/2014/main" id="{54159BB4-350E-47A8-A3CB-50F3FE3C4B41}"/>
              </a:ext>
            </a:extLst>
          </p:cNvPr>
          <p:cNvSpPr>
            <a:spLocks noGrp="1"/>
          </p:cNvSpPr>
          <p:nvPr>
            <p:ph idx="1"/>
          </p:nvPr>
        </p:nvSpPr>
        <p:spPr>
          <a:xfrm>
            <a:off x="4965431" y="2438400"/>
            <a:ext cx="6586489" cy="3785419"/>
          </a:xfrm>
        </p:spPr>
        <p:txBody>
          <a:bodyPr>
            <a:normAutofit/>
          </a:bodyPr>
          <a:lstStyle/>
          <a:p>
            <a:pPr marL="0" indent="0">
              <a:buNone/>
            </a:pPr>
            <a:r>
              <a:rPr lang="en-GB" sz="2400" dirty="0"/>
              <a:t>She lived in Congleton.</a:t>
            </a:r>
          </a:p>
          <a:p>
            <a:pPr marL="0" indent="0">
              <a:buNone/>
            </a:pPr>
            <a:r>
              <a:rPr lang="en-GB" sz="2400" dirty="0"/>
              <a:t>She was born in 1833 and died in 1918.</a:t>
            </a:r>
          </a:p>
          <a:p>
            <a:pPr marL="0" indent="0">
              <a:buNone/>
            </a:pPr>
            <a:r>
              <a:rPr lang="en-GB" sz="2400" dirty="0"/>
              <a:t>She was a life long activist, who campaigned </a:t>
            </a:r>
            <a:r>
              <a:rPr lang="en-GB" sz="2400"/>
              <a:t>for fairness and </a:t>
            </a:r>
            <a:r>
              <a:rPr lang="en-GB" sz="2400" dirty="0"/>
              <a:t>equality.</a:t>
            </a:r>
          </a:p>
          <a:p>
            <a:pPr marL="0" indent="0">
              <a:buNone/>
            </a:pPr>
            <a:r>
              <a:rPr lang="en-GB" sz="2400" dirty="0"/>
              <a:t>She campaigned for the right for women to vote, girls to go to school and women to own property</a:t>
            </a:r>
            <a:r>
              <a:rPr lang="en-GB" sz="2000" dirty="0"/>
              <a:t>.</a:t>
            </a:r>
          </a:p>
          <a:p>
            <a:pPr marL="0" indent="0">
              <a:buNone/>
            </a:pPr>
            <a:endParaRPr lang="en-GB" sz="2400" dirty="0"/>
          </a:p>
          <a:p>
            <a:pPr marL="0" indent="0">
              <a:buNone/>
            </a:pPr>
            <a:endParaRPr lang="en-GB" sz="2000" dirty="0"/>
          </a:p>
          <a:p>
            <a:pPr marL="0" indent="0">
              <a:buNone/>
            </a:pPr>
            <a:endParaRPr lang="en-GB" sz="2000" dirty="0"/>
          </a:p>
        </p:txBody>
      </p:sp>
      <p:pic>
        <p:nvPicPr>
          <p:cNvPr id="7" name="Picture 6">
            <a:extLst>
              <a:ext uri="{FF2B5EF4-FFF2-40B4-BE49-F238E27FC236}">
                <a16:creationId xmlns:a16="http://schemas.microsoft.com/office/drawing/2014/main" id="{85B6DA43-2A97-44D5-AA84-5CD05E967839}"/>
              </a:ext>
            </a:extLst>
          </p:cNvPr>
          <p:cNvPicPr>
            <a:picLocks noChangeAspect="1"/>
          </p:cNvPicPr>
          <p:nvPr/>
        </p:nvPicPr>
        <p:blipFill rotWithShape="1">
          <a:blip r:embed="rId3"/>
          <a:srcRect l="2392"/>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9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27C-84C7-4F25-8FB0-B0B15FA77C70}"/>
              </a:ext>
            </a:extLst>
          </p:cNvPr>
          <p:cNvSpPr>
            <a:spLocks noGrp="1"/>
          </p:cNvSpPr>
          <p:nvPr>
            <p:ph type="title"/>
          </p:nvPr>
        </p:nvSpPr>
        <p:spPr/>
        <p:txBody>
          <a:bodyPr/>
          <a:lstStyle/>
          <a:p>
            <a:r>
              <a:rPr lang="en-GB" dirty="0"/>
              <a:t>Elizabeth was a suffragette.</a:t>
            </a:r>
          </a:p>
        </p:txBody>
      </p:sp>
      <p:sp>
        <p:nvSpPr>
          <p:cNvPr id="3" name="Content Placeholder 2">
            <a:extLst>
              <a:ext uri="{FF2B5EF4-FFF2-40B4-BE49-F238E27FC236}">
                <a16:creationId xmlns:a16="http://schemas.microsoft.com/office/drawing/2014/main" id="{A74CBA9C-C17C-4A93-B10C-FF305F967E10}"/>
              </a:ext>
            </a:extLst>
          </p:cNvPr>
          <p:cNvSpPr>
            <a:spLocks noGrp="1"/>
          </p:cNvSpPr>
          <p:nvPr>
            <p:ph idx="1"/>
          </p:nvPr>
        </p:nvSpPr>
        <p:spPr>
          <a:xfrm>
            <a:off x="838200" y="1690688"/>
            <a:ext cx="10515600" cy="4664392"/>
          </a:xfrm>
        </p:spPr>
        <p:txBody>
          <a:bodyPr>
            <a:normAutofit fontScale="92500" lnSpcReduction="10000"/>
          </a:bodyPr>
          <a:lstStyle/>
          <a:p>
            <a:pPr marL="0" indent="0">
              <a:lnSpc>
                <a:spcPct val="150000"/>
              </a:lnSpc>
              <a:buNone/>
            </a:pPr>
            <a:r>
              <a:rPr lang="en-GB" dirty="0"/>
              <a:t>A suffragette was a person who campaigned for women’s suffrage.</a:t>
            </a:r>
          </a:p>
          <a:p>
            <a:pPr marL="0" indent="0">
              <a:lnSpc>
                <a:spcPct val="150000"/>
              </a:lnSpc>
              <a:buNone/>
            </a:pPr>
            <a:r>
              <a:rPr lang="en-GB" dirty="0"/>
              <a:t>‘Suffrage’ means the right to vote in an election for the government of a country.</a:t>
            </a:r>
          </a:p>
          <a:p>
            <a:pPr marL="0" indent="0">
              <a:lnSpc>
                <a:spcPct val="150000"/>
              </a:lnSpc>
              <a:buNone/>
            </a:pPr>
            <a:endParaRPr lang="en-GB" dirty="0"/>
          </a:p>
          <a:p>
            <a:pPr marL="0" indent="0">
              <a:lnSpc>
                <a:spcPct val="150000"/>
              </a:lnSpc>
              <a:buNone/>
            </a:pPr>
            <a:r>
              <a:rPr lang="en-GB" dirty="0"/>
              <a:t>When Elizabeth was alive women were not allowed to vote in elections and Elizabeth thought that was unfair.</a:t>
            </a:r>
          </a:p>
          <a:p>
            <a:pPr marL="0" indent="0">
              <a:lnSpc>
                <a:spcPct val="150000"/>
              </a:lnSpc>
              <a:buNone/>
            </a:pPr>
            <a:r>
              <a:rPr lang="en-GB" dirty="0"/>
              <a:t>She spent her life campaigning for the right for women to vote.</a:t>
            </a:r>
          </a:p>
        </p:txBody>
      </p:sp>
    </p:spTree>
    <p:extLst>
      <p:ext uri="{BB962C8B-B14F-4D97-AF65-F5344CB8AC3E}">
        <p14:creationId xmlns:p14="http://schemas.microsoft.com/office/powerpoint/2010/main" val="57005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81191402-0CFF-4359-A191-0A8421AA4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0076F-1B91-487F-A867-C1B351C646BB}"/>
              </a:ext>
            </a:extLst>
          </p:cNvPr>
          <p:cNvSpPr>
            <a:spLocks noGrp="1"/>
          </p:cNvSpPr>
          <p:nvPr>
            <p:ph type="title"/>
          </p:nvPr>
        </p:nvSpPr>
        <p:spPr>
          <a:xfrm>
            <a:off x="446174" y="2800445"/>
            <a:ext cx="5522183" cy="2967606"/>
          </a:xfrm>
        </p:spPr>
        <p:txBody>
          <a:bodyPr vert="horz" lIns="91440" tIns="45720" rIns="91440" bIns="45720" rtlCol="0" anchor="b">
            <a:noAutofit/>
          </a:bodyPr>
          <a:lstStyle/>
          <a:p>
            <a:pPr>
              <a:lnSpc>
                <a:spcPct val="150000"/>
              </a:lnSpc>
            </a:pPr>
            <a:r>
              <a:rPr lang="en-US" sz="2400" dirty="0"/>
              <a:t>Sadly Elizabeth had been forgotten by history until recently.  </a:t>
            </a:r>
            <a:br>
              <a:rPr lang="en-US" sz="2400" dirty="0"/>
            </a:br>
            <a:br>
              <a:rPr lang="en-US" sz="2400" dirty="0"/>
            </a:br>
            <a:r>
              <a:rPr lang="en-US" sz="2400" dirty="0"/>
              <a:t>She is now named as an important person who fought to allow women to vote on the statue of Millicent Fawcett, a suffragette.  This is outside parliament in London.</a:t>
            </a:r>
            <a:br>
              <a:rPr lang="en-US" sz="2400" dirty="0"/>
            </a:br>
            <a:br>
              <a:rPr lang="en-US" sz="2400" dirty="0"/>
            </a:br>
            <a:r>
              <a:rPr lang="en-US" sz="2400" dirty="0"/>
              <a:t>There is a campaign to erect a statue to commemorate Elizabeth’s life in </a:t>
            </a:r>
            <a:r>
              <a:rPr lang="en-US" sz="2400" dirty="0" err="1"/>
              <a:t>Congleton</a:t>
            </a:r>
            <a:r>
              <a:rPr lang="en-US" sz="2400" dirty="0"/>
              <a:t>.</a:t>
            </a:r>
          </a:p>
        </p:txBody>
      </p:sp>
      <p:sp>
        <p:nvSpPr>
          <p:cNvPr id="18" name="Rectangle 17">
            <a:extLst>
              <a:ext uri="{FF2B5EF4-FFF2-40B4-BE49-F238E27FC236}">
                <a16:creationId xmlns:a16="http://schemas.microsoft.com/office/drawing/2014/main" id="{15F387C8-7A98-428C-A38B-51332E18A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413009" y="-5612"/>
            <a:ext cx="288359" cy="6863601"/>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0AA400A-06C6-4500-B69F-0B22B6E35F7D}"/>
              </a:ext>
            </a:extLst>
          </p:cNvPr>
          <p:cNvPicPr>
            <a:picLocks noChangeAspect="1"/>
          </p:cNvPicPr>
          <p:nvPr/>
        </p:nvPicPr>
        <p:blipFill rotWithShape="1">
          <a:blip r:embed="rId3"/>
          <a:srcRect t="2352" r="-2" b="18897"/>
          <a:stretch/>
        </p:blipFill>
        <p:spPr>
          <a:xfrm>
            <a:off x="6702130" y="10"/>
            <a:ext cx="5486400" cy="6857990"/>
          </a:xfrm>
          <a:prstGeom prst="rect">
            <a:avLst/>
          </a:prstGeom>
        </p:spPr>
      </p:pic>
      <p:cxnSp>
        <p:nvCxnSpPr>
          <p:cNvPr id="20" name="Straight Connector 1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0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8C4CC-C378-4B50-A85A-73A03386AFA3}"/>
              </a:ext>
            </a:extLst>
          </p:cNvPr>
          <p:cNvSpPr>
            <a:spLocks noGrp="1"/>
          </p:cNvSpPr>
          <p:nvPr>
            <p:ph type="title"/>
          </p:nvPr>
        </p:nvSpPr>
        <p:spPr>
          <a:xfrm>
            <a:off x="854529" y="1192107"/>
            <a:ext cx="3494362" cy="4930986"/>
          </a:xfrm>
        </p:spPr>
        <p:txBody>
          <a:bodyPr>
            <a:normAutofit fontScale="90000"/>
          </a:bodyPr>
          <a:lstStyle/>
          <a:p>
            <a:pPr algn="r"/>
            <a:r>
              <a:rPr lang="en-GB" dirty="0">
                <a:solidFill>
                  <a:schemeClr val="accent1"/>
                </a:solidFill>
              </a:rPr>
              <a:t>Two things happened in Elizabeth’s life that made her unhappy. She thought they were unfair and campaigned to change them.</a:t>
            </a:r>
          </a:p>
        </p:txBody>
      </p:sp>
      <p:sp>
        <p:nvSpPr>
          <p:cNvPr id="5" name="Content Placeholder 4">
            <a:extLst>
              <a:ext uri="{FF2B5EF4-FFF2-40B4-BE49-F238E27FC236}">
                <a16:creationId xmlns:a16="http://schemas.microsoft.com/office/drawing/2014/main" id="{5A08F4D9-33FE-4954-A542-B2CC9188DE96}"/>
              </a:ext>
            </a:extLst>
          </p:cNvPr>
          <p:cNvSpPr>
            <a:spLocks noGrp="1"/>
          </p:cNvSpPr>
          <p:nvPr>
            <p:ph sz="half" idx="1"/>
          </p:nvPr>
        </p:nvSpPr>
        <p:spPr>
          <a:xfrm>
            <a:off x="5136896" y="788732"/>
            <a:ext cx="6250940" cy="2297368"/>
          </a:xfrm>
        </p:spPr>
        <p:txBody>
          <a:bodyPr anchor="b">
            <a:normAutofit fontScale="92500"/>
          </a:bodyPr>
          <a:lstStyle/>
          <a:p>
            <a:pPr marL="0" indent="0">
              <a:lnSpc>
                <a:spcPct val="150000"/>
              </a:lnSpc>
              <a:buNone/>
            </a:pPr>
            <a:r>
              <a:rPr lang="en-GB" sz="2000" b="1" dirty="0">
                <a:solidFill>
                  <a:schemeClr val="accent1"/>
                </a:solidFill>
              </a:rPr>
              <a:t>1</a:t>
            </a:r>
            <a:r>
              <a:rPr lang="en-GB" sz="2400" b="1" dirty="0">
                <a:solidFill>
                  <a:schemeClr val="accent1"/>
                </a:solidFill>
              </a:rPr>
              <a:t>. Her brother was allowed to go to university to study, but Elizabeth was not, because she was a girl.</a:t>
            </a:r>
          </a:p>
          <a:p>
            <a:pPr marL="0" indent="0">
              <a:lnSpc>
                <a:spcPct val="150000"/>
              </a:lnSpc>
              <a:buNone/>
            </a:pPr>
            <a:r>
              <a:rPr lang="en-GB" sz="2400" b="1" dirty="0">
                <a:solidFill>
                  <a:schemeClr val="accent1"/>
                </a:solidFill>
              </a:rPr>
              <a:t>2. At that time women were not allowed to vote in elections</a:t>
            </a:r>
            <a:r>
              <a:rPr lang="en-GB" sz="2400" dirty="0">
                <a:solidFill>
                  <a:srgbClr val="0070C0"/>
                </a:solidFill>
              </a:rPr>
              <a:t>.</a:t>
            </a:r>
          </a:p>
        </p:txBody>
      </p:sp>
      <p:sp>
        <p:nvSpPr>
          <p:cNvPr id="2" name="Content Placeholder 1">
            <a:extLst>
              <a:ext uri="{FF2B5EF4-FFF2-40B4-BE49-F238E27FC236}">
                <a16:creationId xmlns:a16="http://schemas.microsoft.com/office/drawing/2014/main" id="{1C89BE90-6DD7-49D3-A08E-3467197BF1CB}"/>
              </a:ext>
            </a:extLst>
          </p:cNvPr>
          <p:cNvSpPr>
            <a:spLocks noGrp="1"/>
          </p:cNvSpPr>
          <p:nvPr>
            <p:ph sz="half" idx="2"/>
          </p:nvPr>
        </p:nvSpPr>
        <p:spPr>
          <a:xfrm>
            <a:off x="5136896" y="3086100"/>
            <a:ext cx="6250940" cy="3294742"/>
          </a:xfrm>
        </p:spPr>
        <p:txBody>
          <a:bodyPr>
            <a:normAutofit fontScale="92500"/>
          </a:bodyPr>
          <a:lstStyle/>
          <a:p>
            <a:pPr>
              <a:lnSpc>
                <a:spcPct val="150000"/>
              </a:lnSpc>
            </a:pPr>
            <a:r>
              <a:rPr lang="en-GB" sz="2200" dirty="0"/>
              <a:t>Pair up and explain why voting in an election is important to your partner. </a:t>
            </a:r>
          </a:p>
          <a:p>
            <a:pPr>
              <a:lnSpc>
                <a:spcPct val="150000"/>
              </a:lnSpc>
            </a:pPr>
            <a:r>
              <a:rPr lang="en-GB" sz="2200" dirty="0"/>
              <a:t> Ask your partner to explain why going to school is important.</a:t>
            </a:r>
          </a:p>
          <a:p>
            <a:pPr>
              <a:lnSpc>
                <a:spcPct val="150000"/>
              </a:lnSpc>
            </a:pPr>
            <a:r>
              <a:rPr lang="en-GB" sz="2200" dirty="0"/>
              <a:t>Do you think Elizabeth was right to be unhappy about these issues? Explain your answer.</a:t>
            </a:r>
          </a:p>
          <a:p>
            <a:pPr marL="0" indent="0">
              <a:lnSpc>
                <a:spcPct val="150000"/>
              </a:lnSpc>
              <a:buNone/>
            </a:pPr>
            <a:endParaRPr lang="en-GB" sz="2000" dirty="0"/>
          </a:p>
          <a:p>
            <a:pPr>
              <a:lnSpc>
                <a:spcPct val="150000"/>
              </a:lnSpc>
            </a:pPr>
            <a:endParaRPr lang="en-GB" sz="2000" dirty="0"/>
          </a:p>
        </p:txBody>
      </p:sp>
    </p:spTree>
    <p:extLst>
      <p:ext uri="{BB962C8B-B14F-4D97-AF65-F5344CB8AC3E}">
        <p14:creationId xmlns:p14="http://schemas.microsoft.com/office/powerpoint/2010/main" val="15018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2210</Words>
  <Application>Microsoft Office PowerPoint</Application>
  <PresentationFormat>Widescreen</PresentationFormat>
  <Paragraphs>177</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 Neue Medium</vt:lpstr>
      <vt:lpstr>Office Theme</vt:lpstr>
      <vt:lpstr>Elizabeth’s Group and Elizabeth Wolstenholme Elmy</vt:lpstr>
      <vt:lpstr>Teacher’s Notes/Aims/ Primary Lesson</vt:lpstr>
      <vt:lpstr>PRIMARY LESSON</vt:lpstr>
      <vt:lpstr>Activity 1 </vt:lpstr>
      <vt:lpstr>The experiment….</vt:lpstr>
      <vt:lpstr>This is  Elizabeth Wolstenholme Elmy</vt:lpstr>
      <vt:lpstr>Elizabeth was a suffragette.</vt:lpstr>
      <vt:lpstr>Sadly Elizabeth had been forgotten by history until recently.    She is now named as an important person who fought to allow women to vote on the statue of Millicent Fawcett, a suffragette.  This is outside parliament in London.  There is a campaign to erect a statue to commemorate Elizabeth’s life in Congleton.</vt:lpstr>
      <vt:lpstr>Two things happened in Elizabeth’s life that made her unhappy. She thought they were unfair and campaigned to change them.</vt:lpstr>
      <vt:lpstr>PowerPoint Presentation</vt:lpstr>
      <vt:lpstr>Activity 2 : Elizabeth in Congleton</vt:lpstr>
      <vt:lpstr>This is  Elizabeth Wolstenholme Elmy</vt:lpstr>
      <vt:lpstr>Elizabeth was a suffragist.</vt:lpstr>
      <vt:lpstr>Sadly Elizabeth had been forgotten by history until recently.    She is now named as an important person who fought to allow women to vote on the statue of Millicent Fawcett, a suffragette.  This is outside parliament in London.  There is a campaign to erect a statue to commemorate Elizabeth’s life in Congleton.</vt:lpstr>
      <vt:lpstr>Read the summary of Elizabeth’s life and answer the following questions:</vt:lpstr>
      <vt:lpstr>How would a statue of Elizabeth benefit Congleton?</vt:lpstr>
      <vt:lpstr>Activity 3 </vt:lpstr>
      <vt:lpstr>This is  Elizabeth Wolstenholme Elmy</vt:lpstr>
      <vt:lpstr>Elizabeth was a suffragist.</vt:lpstr>
      <vt:lpstr>Sadly Elizabeth had been forgotten by history until recently.    She is now named as an important person who fought to allow women to vote on the statue of Millicent Fawcett, a suffragette.  This is outside parliament in London.  There is a campaign to erect a statue to commemorate Elizabeth’s life in Congleton.</vt:lpstr>
      <vt:lpstr>Elizabeth campaigned to change things she thought were unfair in the world </vt:lpstr>
      <vt:lpstr>Think about the world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Wolsteholme Elmy :  A brief summary of Congleton’s very own suffragette</dc:title>
  <dc:creator>Melek Gurbuz</dc:creator>
  <cp:lastModifiedBy>Kay Wesley</cp:lastModifiedBy>
  <cp:revision>21</cp:revision>
  <dcterms:created xsi:type="dcterms:W3CDTF">2020-03-01T19:16:12Z</dcterms:created>
  <dcterms:modified xsi:type="dcterms:W3CDTF">2022-03-02T20:52:40Z</dcterms:modified>
</cp:coreProperties>
</file>